
<file path=[Content_Types].xml><?xml version="1.0" encoding="utf-8"?>
<Types xmlns="http://schemas.openxmlformats.org/package/2006/content-types">
  <Default Extension="mp3" ContentType="audio/unknown"/>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68" r:id="rId2"/>
    <p:sldId id="275" r:id="rId3"/>
    <p:sldId id="283" r:id="rId4"/>
    <p:sldId id="269" r:id="rId5"/>
    <p:sldId id="276" r:id="rId6"/>
    <p:sldId id="270" r:id="rId7"/>
    <p:sldId id="285" r:id="rId8"/>
    <p:sldId id="277" r:id="rId9"/>
    <p:sldId id="271" r:id="rId10"/>
    <p:sldId id="279" r:id="rId11"/>
    <p:sldId id="272" r:id="rId12"/>
    <p:sldId id="264" r:id="rId13"/>
    <p:sldId id="265" r:id="rId14"/>
    <p:sldId id="286" r:id="rId15"/>
    <p:sldId id="281" r:id="rId16"/>
    <p:sldId id="267" r:id="rId17"/>
    <p:sldId id="282" r:id="rId18"/>
    <p:sldId id="274" r:id="rId19"/>
    <p:sldId id="273" r:id="rId20"/>
    <p:sldId id="26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4" d="100"/>
          <a:sy n="64" d="100"/>
        </p:scale>
        <p:origin x="-1104" y="47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5A1F3B7-62D4-4C02-AEB3-F57903433B67}" type="datetimeFigureOut">
              <a:rPr lang="en-US" smtClean="0"/>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E4D86-B8E2-427D-B63D-80B169F10188}" type="slidenum">
              <a:rPr lang="en-US" smtClean="0"/>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5A1F3B7-62D4-4C02-AEB3-F57903433B67}" type="datetimeFigureOut">
              <a:rPr lang="en-US" smtClean="0"/>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E4D86-B8E2-427D-B63D-80B169F10188}"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A1F3B7-62D4-4C02-AEB3-F57903433B67}" type="datetimeFigureOut">
              <a:rPr lang="en-US" smtClean="0"/>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E4D86-B8E2-427D-B63D-80B169F10188}"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5A1F3B7-62D4-4C02-AEB3-F57903433B67}" type="datetimeFigureOut">
              <a:rPr lang="en-US" smtClean="0"/>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DE4D86-B8E2-427D-B63D-80B169F10188}"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5A1F3B7-62D4-4C02-AEB3-F57903433B67}" type="datetimeFigureOut">
              <a:rPr lang="en-US" smtClean="0"/>
              <a:t>6/17/2013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DE4D86-B8E2-427D-B63D-80B169F10188}"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5A1F3B7-62D4-4C02-AEB3-F57903433B67}" type="datetimeFigureOut">
              <a:rPr lang="en-US" smtClean="0"/>
              <a:t>6/17/2013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DE4D86-B8E2-427D-B63D-80B169F10188}"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A1F3B7-62D4-4C02-AEB3-F57903433B67}" type="datetimeFigureOut">
              <a:rPr lang="en-US" smtClean="0"/>
              <a:t>6/17/2013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DE4D86-B8E2-427D-B63D-80B169F10188}"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A1F3B7-62D4-4C02-AEB3-F57903433B67}" type="datetimeFigureOut">
              <a:rPr lang="en-US" smtClean="0"/>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DE4D86-B8E2-427D-B63D-80B169F10188}"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A1F3B7-62D4-4C02-AEB3-F57903433B67}" type="datetimeFigureOut">
              <a:rPr lang="en-US" smtClean="0"/>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DE4D86-B8E2-427D-B63D-80B169F10188}" type="slidenum">
              <a:rPr lang="en-US" smtClean="0"/>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A1F3B7-62D4-4C02-AEB3-F57903433B67}" type="datetimeFigureOut">
              <a:rPr lang="en-US" smtClean="0"/>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E4D86-B8E2-427D-B63D-80B169F10188}"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A1F3B7-62D4-4C02-AEB3-F57903433B67}" type="datetimeFigureOut">
              <a:rPr lang="en-US" smtClean="0"/>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E4D86-B8E2-427D-B63D-80B169F10188}"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75A1F3B7-62D4-4C02-AEB3-F57903433B67}" type="datetimeFigureOut">
              <a:rPr lang="en-US" smtClean="0"/>
              <a:t>6/17/2013</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94DE4D86-B8E2-427D-B63D-80B169F1018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microsoft.com/office/2007/relationships/hdphoto" Target="../media/hdphoto2.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microsoft.com/office/2007/relationships/hdphoto" Target="../media/hdphoto1.wdp"/><Relationship Id="rId10" Type="http://schemas.openxmlformats.org/officeDocument/2006/relationships/image" Target="../media/image4.png"/><Relationship Id="rId4" Type="http://schemas.openxmlformats.org/officeDocument/2006/relationships/image" Target="../media/image1.jpeg"/><Relationship Id="rId9" Type="http://schemas.microsoft.com/office/2007/relationships/hdphoto" Target="../media/hdphoto3.wdp"/></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e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8.png"/><Relationship Id="rId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22.png"/><Relationship Id="rId9"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Marketing\Stephanie\textures-embellishments for invites\mint-chevron-free-cute-summer-ocean-twitter-background-702x500[1].jpg"/>
          <p:cNvPicPr>
            <a:picLocks noChangeAspect="1" noChangeArrowheads="1"/>
          </p:cNvPicPr>
          <p:nvPr/>
        </p:nvPicPr>
        <p:blipFill rotWithShape="1">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l="5034" t="139" b="-1"/>
          <a:stretch/>
        </p:blipFill>
        <p:spPr bwMode="auto">
          <a:xfrm>
            <a:off x="0" y="0"/>
            <a:ext cx="9144000" cy="68484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p:nvPicPr>
        <p:blipFill>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sharpenSoften amount="-50000"/>
                    </a14:imgEffect>
                    <a14:imgEffect>
                      <a14:saturation sat="340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171485" y="5021356"/>
            <a:ext cx="2033017" cy="2144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descr="L:\Marketing\Stephanie\textures-embellishments for invites\YellTag24.png"/>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685800" y="1143000"/>
            <a:ext cx="7713570" cy="4800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18485" y="2126812"/>
            <a:ext cx="4953000" cy="3323987"/>
          </a:xfrm>
          <a:prstGeom prst="rect">
            <a:avLst/>
          </a:prstGeom>
          <a:noFill/>
        </p:spPr>
        <p:txBody>
          <a:bodyPr wrap="square" rtlCol="0">
            <a:spAutoFit/>
          </a:bodyPr>
          <a:lstStyle/>
          <a:p>
            <a:pPr algn="ctr"/>
            <a:r>
              <a:rPr lang="en-US" sz="3000" dirty="0">
                <a:solidFill>
                  <a:srgbClr val="002060"/>
                </a:solidFill>
                <a:latin typeface="Segoe Print" pitchFamily="2" charset="0"/>
              </a:rPr>
              <a:t>Child and Family Tennessee’s Transitional Housing Program has been helping women gain self-sufficiency and freedom from violence since </a:t>
            </a:r>
            <a:r>
              <a:rPr lang="en-US" sz="3000" dirty="0" smtClean="0">
                <a:solidFill>
                  <a:srgbClr val="002060"/>
                </a:solidFill>
                <a:latin typeface="Segoe Print" pitchFamily="2" charset="0"/>
              </a:rPr>
              <a:t>2007.</a:t>
            </a:r>
            <a:endParaRPr lang="en-US" sz="3000" dirty="0">
              <a:solidFill>
                <a:srgbClr val="002060"/>
              </a:solidFill>
              <a:latin typeface="Segoe Print" pitchFamily="2" charset="0"/>
            </a:endParaRPr>
          </a:p>
        </p:txBody>
      </p:sp>
      <p:sp>
        <p:nvSpPr>
          <p:cNvPr id="6" name="TextBox 5"/>
          <p:cNvSpPr txBox="1"/>
          <p:nvPr/>
        </p:nvSpPr>
        <p:spPr>
          <a:xfrm>
            <a:off x="1418385" y="255657"/>
            <a:ext cx="6553200" cy="707886"/>
          </a:xfrm>
          <a:prstGeom prst="rect">
            <a:avLst/>
          </a:prstGeom>
          <a:noFill/>
        </p:spPr>
        <p:txBody>
          <a:bodyPr wrap="square" rtlCol="0">
            <a:spAutoFit/>
          </a:bodyPr>
          <a:lstStyle/>
          <a:p>
            <a:r>
              <a:rPr lang="en-US" sz="4000" dirty="0" smtClean="0">
                <a:solidFill>
                  <a:srgbClr val="002060"/>
                </a:solidFill>
                <a:latin typeface="Colleged" pitchFamily="66" charset="0"/>
              </a:rPr>
              <a:t>Congrats Grads!</a:t>
            </a:r>
            <a:endParaRPr lang="en-US" sz="4000" dirty="0">
              <a:solidFill>
                <a:srgbClr val="002060"/>
              </a:solidFill>
              <a:latin typeface="Colleged" pitchFamily="66" charset="0"/>
            </a:endParaRPr>
          </a:p>
        </p:txBody>
      </p:sp>
      <p:pic>
        <p:nvPicPr>
          <p:cNvPr id="9" name="Circus_Marcus_-_04_-_La_chambr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81000" y="5943600"/>
            <a:ext cx="609600" cy="609600"/>
          </a:xfrm>
          <a:prstGeom prst="rect">
            <a:avLst/>
          </a:prstGeom>
        </p:spPr>
      </p:pic>
    </p:spTree>
    <p:extLst>
      <p:ext uri="{BB962C8B-B14F-4D97-AF65-F5344CB8AC3E}">
        <p14:creationId xmlns:p14="http://schemas.microsoft.com/office/powerpoint/2010/main" val="2210019965"/>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26" name="Picture 2" descr="C:\Users\sedwards\Desktop\file000176771147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762000"/>
            <a:ext cx="6172200" cy="4114800"/>
          </a:xfrm>
          <a:prstGeom prst="roundRect">
            <a:avLst>
              <a:gd name="adj" fmla="val 16667"/>
            </a:avLst>
          </a:prstGeom>
          <a:ln w="101600">
            <a:solidFill>
              <a:srgbClr val="FFFF66"/>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847850" y="5334000"/>
            <a:ext cx="5448300" cy="830997"/>
          </a:xfrm>
          <a:prstGeom prst="rect">
            <a:avLst/>
          </a:prstGeom>
          <a:noFill/>
        </p:spPr>
        <p:txBody>
          <a:bodyPr wrap="square" rtlCol="0">
            <a:spAutoFit/>
          </a:bodyPr>
          <a:lstStyle/>
          <a:p>
            <a:pPr algn="ctr"/>
            <a:r>
              <a:rPr lang="en-US" sz="2400" b="1" dirty="0" smtClean="0">
                <a:solidFill>
                  <a:srgbClr val="002060"/>
                </a:solidFill>
                <a:latin typeface="Segoe Print" pitchFamily="2" charset="0"/>
              </a:rPr>
              <a:t>Giving women and their children a new start; giving them hope. </a:t>
            </a:r>
            <a:endParaRPr lang="en-US" sz="2400" b="1" dirty="0">
              <a:solidFill>
                <a:srgbClr val="002060"/>
              </a:solidFill>
              <a:latin typeface="Segoe Print" pitchFamily="2" charset="0"/>
            </a:endParaRPr>
          </a:p>
        </p:txBody>
      </p:sp>
    </p:spTree>
    <p:extLst>
      <p:ext uri="{BB962C8B-B14F-4D97-AF65-F5344CB8AC3E}">
        <p14:creationId xmlns:p14="http://schemas.microsoft.com/office/powerpoint/2010/main" val="1844538344"/>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7"/>
          <p:cNvSpPr txBox="1">
            <a:spLocks noChangeArrowheads="1"/>
          </p:cNvSpPr>
          <p:nvPr/>
        </p:nvSpPr>
        <p:spPr bwMode="auto">
          <a:xfrm>
            <a:off x="1143000" y="2205335"/>
            <a:ext cx="6248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charset="0"/>
                <a:ea typeface="ＭＳ Ｐゴシック" charset="-128"/>
              </a:defRPr>
            </a:lvl1pPr>
            <a:lvl2pPr marL="37931725" indent="-37474525">
              <a:defRPr>
                <a:solidFill>
                  <a:schemeClr val="tx1"/>
                </a:solidFill>
                <a:latin typeface="Trebuchet MS" charset="0"/>
                <a:ea typeface="ＭＳ Ｐゴシック" charset="-128"/>
              </a:defRPr>
            </a:lvl2pPr>
            <a:lvl3pPr>
              <a:defRPr>
                <a:solidFill>
                  <a:schemeClr val="tx1"/>
                </a:solidFill>
                <a:latin typeface="Trebuchet MS" charset="0"/>
                <a:ea typeface="ＭＳ Ｐゴシック" charset="-128"/>
              </a:defRPr>
            </a:lvl3pPr>
            <a:lvl4pPr>
              <a:defRPr>
                <a:solidFill>
                  <a:schemeClr val="tx1"/>
                </a:solidFill>
                <a:latin typeface="Trebuchet MS" charset="0"/>
                <a:ea typeface="ＭＳ Ｐゴシック" charset="-128"/>
              </a:defRPr>
            </a:lvl4pPr>
            <a:lvl5pPr>
              <a:defRPr>
                <a:solidFill>
                  <a:schemeClr val="tx1"/>
                </a:solidFill>
                <a:latin typeface="Trebuchet MS" charset="0"/>
                <a:ea typeface="ＭＳ Ｐゴシック" charset="-128"/>
              </a:defRPr>
            </a:lvl5pPr>
            <a:lvl6pPr marL="457200" fontAlgn="base">
              <a:spcBef>
                <a:spcPct val="0"/>
              </a:spcBef>
              <a:spcAft>
                <a:spcPct val="0"/>
              </a:spcAft>
              <a:defRPr>
                <a:solidFill>
                  <a:schemeClr val="tx1"/>
                </a:solidFill>
                <a:latin typeface="Trebuchet MS" charset="0"/>
                <a:ea typeface="ＭＳ Ｐゴシック" charset="-128"/>
              </a:defRPr>
            </a:lvl6pPr>
            <a:lvl7pPr marL="914400" fontAlgn="base">
              <a:spcBef>
                <a:spcPct val="0"/>
              </a:spcBef>
              <a:spcAft>
                <a:spcPct val="0"/>
              </a:spcAft>
              <a:defRPr>
                <a:solidFill>
                  <a:schemeClr val="tx1"/>
                </a:solidFill>
                <a:latin typeface="Trebuchet MS" charset="0"/>
                <a:ea typeface="ＭＳ Ｐゴシック" charset="-128"/>
              </a:defRPr>
            </a:lvl7pPr>
            <a:lvl8pPr marL="1371600" fontAlgn="base">
              <a:spcBef>
                <a:spcPct val="0"/>
              </a:spcBef>
              <a:spcAft>
                <a:spcPct val="0"/>
              </a:spcAft>
              <a:defRPr>
                <a:solidFill>
                  <a:schemeClr val="tx1"/>
                </a:solidFill>
                <a:latin typeface="Trebuchet MS" charset="0"/>
                <a:ea typeface="ＭＳ Ｐゴシック" charset="-128"/>
              </a:defRPr>
            </a:lvl8pPr>
            <a:lvl9pPr marL="1828800" fontAlgn="base">
              <a:spcBef>
                <a:spcPct val="0"/>
              </a:spcBef>
              <a:spcAft>
                <a:spcPct val="0"/>
              </a:spcAft>
              <a:defRPr>
                <a:solidFill>
                  <a:schemeClr val="tx1"/>
                </a:solidFill>
                <a:latin typeface="Trebuchet MS" charset="0"/>
                <a:ea typeface="ＭＳ Ｐゴシック" charset="-128"/>
              </a:defRPr>
            </a:lvl9pPr>
          </a:lstStyle>
          <a:p>
            <a:r>
              <a:rPr lang="en-US" b="1" dirty="0">
                <a:solidFill>
                  <a:srgbClr val="002060"/>
                </a:solidFill>
                <a:latin typeface="Segoe Print" pitchFamily="2" charset="0"/>
              </a:rPr>
              <a:t>“My advocate was the best. She made sure she was there for me at every step.”</a:t>
            </a:r>
          </a:p>
        </p:txBody>
      </p:sp>
      <p:sp>
        <p:nvSpPr>
          <p:cNvPr id="4" name="TextBox 2"/>
          <p:cNvSpPr txBox="1">
            <a:spLocks noChangeArrowheads="1"/>
          </p:cNvSpPr>
          <p:nvPr/>
        </p:nvSpPr>
        <p:spPr bwMode="auto">
          <a:xfrm>
            <a:off x="1066800" y="3119735"/>
            <a:ext cx="67595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charset="0"/>
                <a:ea typeface="ＭＳ Ｐゴシック" charset="-128"/>
              </a:defRPr>
            </a:lvl1pPr>
            <a:lvl2pPr marL="37931725" indent="-37474525">
              <a:defRPr>
                <a:solidFill>
                  <a:schemeClr val="tx1"/>
                </a:solidFill>
                <a:latin typeface="Trebuchet MS" charset="0"/>
                <a:ea typeface="ＭＳ Ｐゴシック" charset="-128"/>
              </a:defRPr>
            </a:lvl2pPr>
            <a:lvl3pPr>
              <a:defRPr>
                <a:solidFill>
                  <a:schemeClr val="tx1"/>
                </a:solidFill>
                <a:latin typeface="Trebuchet MS" charset="0"/>
                <a:ea typeface="ＭＳ Ｐゴシック" charset="-128"/>
              </a:defRPr>
            </a:lvl3pPr>
            <a:lvl4pPr>
              <a:defRPr>
                <a:solidFill>
                  <a:schemeClr val="tx1"/>
                </a:solidFill>
                <a:latin typeface="Trebuchet MS" charset="0"/>
                <a:ea typeface="ＭＳ Ｐゴシック" charset="-128"/>
              </a:defRPr>
            </a:lvl4pPr>
            <a:lvl5pPr>
              <a:defRPr>
                <a:solidFill>
                  <a:schemeClr val="tx1"/>
                </a:solidFill>
                <a:latin typeface="Trebuchet MS" charset="0"/>
                <a:ea typeface="ＭＳ Ｐゴシック" charset="-128"/>
              </a:defRPr>
            </a:lvl5pPr>
            <a:lvl6pPr marL="457200" fontAlgn="base">
              <a:spcBef>
                <a:spcPct val="0"/>
              </a:spcBef>
              <a:spcAft>
                <a:spcPct val="0"/>
              </a:spcAft>
              <a:defRPr>
                <a:solidFill>
                  <a:schemeClr val="tx1"/>
                </a:solidFill>
                <a:latin typeface="Trebuchet MS" charset="0"/>
                <a:ea typeface="ＭＳ Ｐゴシック" charset="-128"/>
              </a:defRPr>
            </a:lvl6pPr>
            <a:lvl7pPr marL="914400" fontAlgn="base">
              <a:spcBef>
                <a:spcPct val="0"/>
              </a:spcBef>
              <a:spcAft>
                <a:spcPct val="0"/>
              </a:spcAft>
              <a:defRPr>
                <a:solidFill>
                  <a:schemeClr val="tx1"/>
                </a:solidFill>
                <a:latin typeface="Trebuchet MS" charset="0"/>
                <a:ea typeface="ＭＳ Ｐゴシック" charset="-128"/>
              </a:defRPr>
            </a:lvl7pPr>
            <a:lvl8pPr marL="1371600" fontAlgn="base">
              <a:spcBef>
                <a:spcPct val="0"/>
              </a:spcBef>
              <a:spcAft>
                <a:spcPct val="0"/>
              </a:spcAft>
              <a:defRPr>
                <a:solidFill>
                  <a:schemeClr val="tx1"/>
                </a:solidFill>
                <a:latin typeface="Trebuchet MS" charset="0"/>
                <a:ea typeface="ＭＳ Ｐゴシック" charset="-128"/>
              </a:defRPr>
            </a:lvl8pPr>
            <a:lvl9pPr marL="1828800" fontAlgn="base">
              <a:spcBef>
                <a:spcPct val="0"/>
              </a:spcBef>
              <a:spcAft>
                <a:spcPct val="0"/>
              </a:spcAft>
              <a:defRPr>
                <a:solidFill>
                  <a:schemeClr val="tx1"/>
                </a:solidFill>
                <a:latin typeface="Trebuchet MS" charset="0"/>
                <a:ea typeface="ＭＳ Ｐゴシック" charset="-128"/>
              </a:defRPr>
            </a:lvl9pPr>
          </a:lstStyle>
          <a:p>
            <a:r>
              <a:rPr lang="en-US" b="1" dirty="0">
                <a:solidFill>
                  <a:srgbClr val="002060"/>
                </a:solidFill>
                <a:latin typeface="Segoe Print" pitchFamily="2" charset="0"/>
              </a:rPr>
              <a:t>“Things couldn’t have happened for us without my advocate.” </a:t>
            </a:r>
          </a:p>
        </p:txBody>
      </p:sp>
      <p:sp>
        <p:nvSpPr>
          <p:cNvPr id="5" name="TextBox 5"/>
          <p:cNvSpPr txBox="1">
            <a:spLocks noChangeArrowheads="1"/>
          </p:cNvSpPr>
          <p:nvPr/>
        </p:nvSpPr>
        <p:spPr bwMode="auto">
          <a:xfrm>
            <a:off x="1143000" y="4186535"/>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charset="0"/>
                <a:ea typeface="ＭＳ Ｐゴシック" charset="-128"/>
              </a:defRPr>
            </a:lvl1pPr>
            <a:lvl2pPr marL="37931725" indent="-37474525">
              <a:defRPr>
                <a:solidFill>
                  <a:schemeClr val="tx1"/>
                </a:solidFill>
                <a:latin typeface="Trebuchet MS" charset="0"/>
                <a:ea typeface="ＭＳ Ｐゴシック" charset="-128"/>
              </a:defRPr>
            </a:lvl2pPr>
            <a:lvl3pPr>
              <a:defRPr>
                <a:solidFill>
                  <a:schemeClr val="tx1"/>
                </a:solidFill>
                <a:latin typeface="Trebuchet MS" charset="0"/>
                <a:ea typeface="ＭＳ Ｐゴシック" charset="-128"/>
              </a:defRPr>
            </a:lvl3pPr>
            <a:lvl4pPr>
              <a:defRPr>
                <a:solidFill>
                  <a:schemeClr val="tx1"/>
                </a:solidFill>
                <a:latin typeface="Trebuchet MS" charset="0"/>
                <a:ea typeface="ＭＳ Ｐゴシック" charset="-128"/>
              </a:defRPr>
            </a:lvl4pPr>
            <a:lvl5pPr>
              <a:defRPr>
                <a:solidFill>
                  <a:schemeClr val="tx1"/>
                </a:solidFill>
                <a:latin typeface="Trebuchet MS" charset="0"/>
                <a:ea typeface="ＭＳ Ｐゴシック" charset="-128"/>
              </a:defRPr>
            </a:lvl5pPr>
            <a:lvl6pPr marL="457200" fontAlgn="base">
              <a:spcBef>
                <a:spcPct val="0"/>
              </a:spcBef>
              <a:spcAft>
                <a:spcPct val="0"/>
              </a:spcAft>
              <a:defRPr>
                <a:solidFill>
                  <a:schemeClr val="tx1"/>
                </a:solidFill>
                <a:latin typeface="Trebuchet MS" charset="0"/>
                <a:ea typeface="ＭＳ Ｐゴシック" charset="-128"/>
              </a:defRPr>
            </a:lvl6pPr>
            <a:lvl7pPr marL="914400" fontAlgn="base">
              <a:spcBef>
                <a:spcPct val="0"/>
              </a:spcBef>
              <a:spcAft>
                <a:spcPct val="0"/>
              </a:spcAft>
              <a:defRPr>
                <a:solidFill>
                  <a:schemeClr val="tx1"/>
                </a:solidFill>
                <a:latin typeface="Trebuchet MS" charset="0"/>
                <a:ea typeface="ＭＳ Ｐゴシック" charset="-128"/>
              </a:defRPr>
            </a:lvl7pPr>
            <a:lvl8pPr marL="1371600" fontAlgn="base">
              <a:spcBef>
                <a:spcPct val="0"/>
              </a:spcBef>
              <a:spcAft>
                <a:spcPct val="0"/>
              </a:spcAft>
              <a:defRPr>
                <a:solidFill>
                  <a:schemeClr val="tx1"/>
                </a:solidFill>
                <a:latin typeface="Trebuchet MS" charset="0"/>
                <a:ea typeface="ＭＳ Ｐゴシック" charset="-128"/>
              </a:defRPr>
            </a:lvl8pPr>
            <a:lvl9pPr marL="1828800" fontAlgn="base">
              <a:spcBef>
                <a:spcPct val="0"/>
              </a:spcBef>
              <a:spcAft>
                <a:spcPct val="0"/>
              </a:spcAft>
              <a:defRPr>
                <a:solidFill>
                  <a:schemeClr val="tx1"/>
                </a:solidFill>
                <a:latin typeface="Trebuchet MS" charset="0"/>
                <a:ea typeface="ＭＳ Ｐゴシック" charset="-128"/>
              </a:defRPr>
            </a:lvl9pPr>
          </a:lstStyle>
          <a:p>
            <a:r>
              <a:rPr lang="en-US" b="1" dirty="0">
                <a:solidFill>
                  <a:srgbClr val="002060"/>
                </a:solidFill>
                <a:latin typeface="Segoe Print" pitchFamily="2" charset="0"/>
              </a:rPr>
              <a:t>“I feel very blessed to have the assistance of the staff. They have been great to my daughters and me.”</a:t>
            </a:r>
          </a:p>
        </p:txBody>
      </p:sp>
      <p:sp>
        <p:nvSpPr>
          <p:cNvPr id="6" name="TextBox 6"/>
          <p:cNvSpPr txBox="1">
            <a:spLocks noChangeArrowheads="1"/>
          </p:cNvSpPr>
          <p:nvPr/>
        </p:nvSpPr>
        <p:spPr bwMode="auto">
          <a:xfrm>
            <a:off x="1143000" y="5248870"/>
            <a:ext cx="64563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charset="0"/>
                <a:ea typeface="ＭＳ Ｐゴシック" charset="-128"/>
              </a:defRPr>
            </a:lvl1pPr>
            <a:lvl2pPr marL="37931725" indent="-37474525">
              <a:defRPr>
                <a:solidFill>
                  <a:schemeClr val="tx1"/>
                </a:solidFill>
                <a:latin typeface="Trebuchet MS" charset="0"/>
                <a:ea typeface="ＭＳ Ｐゴシック" charset="-128"/>
              </a:defRPr>
            </a:lvl2pPr>
            <a:lvl3pPr>
              <a:defRPr>
                <a:solidFill>
                  <a:schemeClr val="tx1"/>
                </a:solidFill>
                <a:latin typeface="Trebuchet MS" charset="0"/>
                <a:ea typeface="ＭＳ Ｐゴシック" charset="-128"/>
              </a:defRPr>
            </a:lvl3pPr>
            <a:lvl4pPr>
              <a:defRPr>
                <a:solidFill>
                  <a:schemeClr val="tx1"/>
                </a:solidFill>
                <a:latin typeface="Trebuchet MS" charset="0"/>
                <a:ea typeface="ＭＳ Ｐゴシック" charset="-128"/>
              </a:defRPr>
            </a:lvl4pPr>
            <a:lvl5pPr>
              <a:defRPr>
                <a:solidFill>
                  <a:schemeClr val="tx1"/>
                </a:solidFill>
                <a:latin typeface="Trebuchet MS" charset="0"/>
                <a:ea typeface="ＭＳ Ｐゴシック" charset="-128"/>
              </a:defRPr>
            </a:lvl5pPr>
            <a:lvl6pPr marL="457200" fontAlgn="base">
              <a:spcBef>
                <a:spcPct val="0"/>
              </a:spcBef>
              <a:spcAft>
                <a:spcPct val="0"/>
              </a:spcAft>
              <a:defRPr>
                <a:solidFill>
                  <a:schemeClr val="tx1"/>
                </a:solidFill>
                <a:latin typeface="Trebuchet MS" charset="0"/>
                <a:ea typeface="ＭＳ Ｐゴシック" charset="-128"/>
              </a:defRPr>
            </a:lvl6pPr>
            <a:lvl7pPr marL="914400" fontAlgn="base">
              <a:spcBef>
                <a:spcPct val="0"/>
              </a:spcBef>
              <a:spcAft>
                <a:spcPct val="0"/>
              </a:spcAft>
              <a:defRPr>
                <a:solidFill>
                  <a:schemeClr val="tx1"/>
                </a:solidFill>
                <a:latin typeface="Trebuchet MS" charset="0"/>
                <a:ea typeface="ＭＳ Ｐゴシック" charset="-128"/>
              </a:defRPr>
            </a:lvl7pPr>
            <a:lvl8pPr marL="1371600" fontAlgn="base">
              <a:spcBef>
                <a:spcPct val="0"/>
              </a:spcBef>
              <a:spcAft>
                <a:spcPct val="0"/>
              </a:spcAft>
              <a:defRPr>
                <a:solidFill>
                  <a:schemeClr val="tx1"/>
                </a:solidFill>
                <a:latin typeface="Trebuchet MS" charset="0"/>
                <a:ea typeface="ＭＳ Ｐゴシック" charset="-128"/>
              </a:defRPr>
            </a:lvl8pPr>
            <a:lvl9pPr marL="1828800" fontAlgn="base">
              <a:spcBef>
                <a:spcPct val="0"/>
              </a:spcBef>
              <a:spcAft>
                <a:spcPct val="0"/>
              </a:spcAft>
              <a:defRPr>
                <a:solidFill>
                  <a:schemeClr val="tx1"/>
                </a:solidFill>
                <a:latin typeface="Trebuchet MS" charset="0"/>
                <a:ea typeface="ＭＳ Ｐゴシック" charset="-128"/>
              </a:defRPr>
            </a:lvl9pPr>
          </a:lstStyle>
          <a:p>
            <a:r>
              <a:rPr lang="en-US" b="1" dirty="0">
                <a:solidFill>
                  <a:srgbClr val="002060"/>
                </a:solidFill>
                <a:latin typeface="Segoe Print" pitchFamily="2" charset="0"/>
              </a:rPr>
              <a:t>“In every possible way the staff has been very helpful and always kind, always available and assisting me when needed.”</a:t>
            </a:r>
          </a:p>
        </p:txBody>
      </p:sp>
      <p:pic>
        <p:nvPicPr>
          <p:cNvPr id="1026" name="Picture 2" descr="C:\Users\sedwards\Desktop\yello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092199"/>
            <a:ext cx="4699000" cy="11938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sedwards\Desktop\yello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153" y="1101266"/>
            <a:ext cx="4699000" cy="11938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sedwards\Desktop\yello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1092199"/>
            <a:ext cx="4699000" cy="11938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42900" y="497589"/>
            <a:ext cx="8458200" cy="584775"/>
          </a:xfrm>
          <a:prstGeom prst="rect">
            <a:avLst/>
          </a:prstGeom>
          <a:noFill/>
        </p:spPr>
        <p:txBody>
          <a:bodyPr wrap="square" rtlCol="0">
            <a:spAutoFit/>
          </a:bodyPr>
          <a:lstStyle/>
          <a:p>
            <a:r>
              <a:rPr lang="en-US" sz="3200" dirty="0" smtClean="0">
                <a:solidFill>
                  <a:srgbClr val="002060"/>
                </a:solidFill>
                <a:latin typeface="Colleged" pitchFamily="66" charset="0"/>
              </a:rPr>
              <a:t>Kind words from our clients</a:t>
            </a:r>
            <a:endParaRPr lang="en-US" sz="3200" dirty="0">
              <a:solidFill>
                <a:srgbClr val="002060"/>
              </a:solidFill>
              <a:latin typeface="Colleged" pitchFamily="66" charset="0"/>
            </a:endParaRPr>
          </a:p>
        </p:txBody>
      </p:sp>
    </p:spTree>
    <p:extLst>
      <p:ext uri="{BB962C8B-B14F-4D97-AF65-F5344CB8AC3E}">
        <p14:creationId xmlns:p14="http://schemas.microsoft.com/office/powerpoint/2010/main" val="2585944898"/>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838200" y="2018696"/>
            <a:ext cx="7391400" cy="2031325"/>
          </a:xfrm>
          <a:prstGeom prst="rect">
            <a:avLst/>
          </a:prstGeom>
          <a:noFill/>
        </p:spPr>
        <p:txBody>
          <a:bodyPr wrap="square" rtlCol="0">
            <a:spAutoFit/>
          </a:bodyPr>
          <a:lstStyle/>
          <a:p>
            <a:pPr marL="45720" indent="0" algn="ctr">
              <a:buNone/>
            </a:pPr>
            <a:r>
              <a:rPr lang="en-US" b="1" dirty="0">
                <a:solidFill>
                  <a:srgbClr val="002060"/>
                </a:solidFill>
                <a:latin typeface="Segoe Print" pitchFamily="2" charset="0"/>
              </a:rPr>
              <a:t>“Transitional housing is a stepping stone to permanent housing for these ladies.  Without the benefits of  the transitional housing programs, some of these ladies may not be able to obtain permanent housing or to maintain housing  with private market properties.” </a:t>
            </a:r>
            <a:endParaRPr lang="en-US" b="1" dirty="0" smtClean="0">
              <a:solidFill>
                <a:srgbClr val="002060"/>
              </a:solidFill>
              <a:latin typeface="Segoe Print" pitchFamily="2" charset="0"/>
            </a:endParaRPr>
          </a:p>
          <a:p>
            <a:pPr marL="45720" indent="0" algn="ctr">
              <a:buNone/>
            </a:pPr>
            <a:endParaRPr lang="en-US" b="1" dirty="0">
              <a:solidFill>
                <a:srgbClr val="002060"/>
              </a:solidFill>
              <a:latin typeface="Segoe Print" pitchFamily="2" charset="0"/>
            </a:endParaRPr>
          </a:p>
          <a:p>
            <a:pPr marL="45720" indent="0" algn="ctr">
              <a:buNone/>
            </a:pPr>
            <a:r>
              <a:rPr lang="en-US" b="1" dirty="0" smtClean="0">
                <a:solidFill>
                  <a:srgbClr val="002060"/>
                </a:solidFill>
                <a:latin typeface="Segoe Print" pitchFamily="2" charset="0"/>
              </a:rPr>
              <a:t>–</a:t>
            </a:r>
            <a:r>
              <a:rPr lang="en-US" b="1" dirty="0">
                <a:solidFill>
                  <a:srgbClr val="002060"/>
                </a:solidFill>
                <a:latin typeface="Segoe Print" pitchFamily="2" charset="0"/>
              </a:rPr>
              <a:t>Debbie Taylor-Allen, KCDC Section 8 Housing Director</a:t>
            </a:r>
          </a:p>
        </p:txBody>
      </p:sp>
      <p:pic>
        <p:nvPicPr>
          <p:cNvPr id="4" name="Picture 4" descr="KCDC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5105400"/>
            <a:ext cx="1854370" cy="9906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sedwards\Desktop\AMC_D2M-12_GoodLife_Frame-R_Scallop_7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371494" y="-832900"/>
            <a:ext cx="6401014" cy="8523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8507384"/>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851275" y="1228725"/>
            <a:ext cx="5562600" cy="4171950"/>
          </a:xfrm>
          <a:prstGeom prst="roundRect">
            <a:avLst>
              <a:gd name="adj" fmla="val 16667"/>
            </a:avLst>
          </a:prstGeom>
          <a:ln w="101600">
            <a:solidFill>
              <a:srgbClr val="FFFF66"/>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51" name="Picture 3" descr="L:\Marketing\Stephanie\textures-embellishments for invites\marisa-lerin-bonjour-tag-asset-white-yellow-bracket-french-paris-embellishment-commercial-use.png"/>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09600" y="2057400"/>
            <a:ext cx="3200400" cy="30861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952500" y="3219450"/>
            <a:ext cx="2514600" cy="381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143000" y="3205862"/>
            <a:ext cx="2514600" cy="446276"/>
          </a:xfrm>
          <a:prstGeom prst="rect">
            <a:avLst/>
          </a:prstGeom>
          <a:noFill/>
        </p:spPr>
        <p:txBody>
          <a:bodyPr wrap="square" rtlCol="0">
            <a:spAutoFit/>
          </a:bodyPr>
          <a:lstStyle/>
          <a:p>
            <a:r>
              <a:rPr lang="en-US" sz="2300" dirty="0" smtClean="0">
                <a:solidFill>
                  <a:schemeClr val="bg1"/>
                </a:solidFill>
                <a:latin typeface="Colleged" pitchFamily="66" charset="0"/>
              </a:rPr>
              <a:t>Inspiring</a:t>
            </a:r>
            <a:endParaRPr lang="en-US" sz="2300" dirty="0">
              <a:solidFill>
                <a:schemeClr val="bg1"/>
              </a:solidFill>
              <a:latin typeface="Colleged" pitchFamily="66" charset="0"/>
            </a:endParaRPr>
          </a:p>
        </p:txBody>
      </p:sp>
      <p:sp>
        <p:nvSpPr>
          <p:cNvPr id="7" name="TextBox 6"/>
          <p:cNvSpPr txBox="1"/>
          <p:nvPr/>
        </p:nvSpPr>
        <p:spPr>
          <a:xfrm>
            <a:off x="1447800" y="3600450"/>
            <a:ext cx="1524000" cy="369332"/>
          </a:xfrm>
          <a:prstGeom prst="rect">
            <a:avLst/>
          </a:prstGeom>
          <a:noFill/>
        </p:spPr>
        <p:txBody>
          <a:bodyPr wrap="square" rtlCol="0">
            <a:spAutoFit/>
          </a:bodyPr>
          <a:lstStyle/>
          <a:p>
            <a:r>
              <a:rPr lang="en-US" dirty="0" smtClean="0">
                <a:solidFill>
                  <a:srgbClr val="002060"/>
                </a:solidFill>
                <a:latin typeface="Colleged" pitchFamily="66" charset="0"/>
              </a:rPr>
              <a:t>success</a:t>
            </a:r>
            <a:endParaRPr lang="en-US" dirty="0">
              <a:solidFill>
                <a:srgbClr val="002060"/>
              </a:solidFill>
              <a:latin typeface="Colleged" pitchFamily="66" charset="0"/>
            </a:endParaRPr>
          </a:p>
        </p:txBody>
      </p:sp>
    </p:spTree>
    <p:extLst>
      <p:ext uri="{BB962C8B-B14F-4D97-AF65-F5344CB8AC3E}">
        <p14:creationId xmlns:p14="http://schemas.microsoft.com/office/powerpoint/2010/main" val="3857459329"/>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p:cNvSpPr txBox="1"/>
          <p:nvPr/>
        </p:nvSpPr>
        <p:spPr>
          <a:xfrm>
            <a:off x="1053059" y="1551989"/>
            <a:ext cx="6629400" cy="3970318"/>
          </a:xfrm>
          <a:prstGeom prst="rect">
            <a:avLst/>
          </a:prstGeom>
          <a:noFill/>
        </p:spPr>
        <p:txBody>
          <a:bodyPr wrap="square" rtlCol="0">
            <a:spAutoFit/>
          </a:bodyPr>
          <a:lstStyle/>
          <a:p>
            <a:pPr algn="ctr"/>
            <a:r>
              <a:rPr lang="en-US" b="1" dirty="0">
                <a:solidFill>
                  <a:srgbClr val="002060"/>
                </a:solidFill>
                <a:latin typeface="Segoe Print" pitchFamily="2" charset="0"/>
              </a:rPr>
              <a:t>“Transitional Housing Program has been a safety net to many victims transitioning out of the Family Crisis Center since so many face barriers to being self-sufficient.  Beyond housing and stability, I think the best part of the Transitional Housing Program is the long-term support and advocacy that so many of our clients need.  Without continued support, many may have ended up homeless or back with abusive partners.  The THP is a vital part of the continuum of services for domestic violence victims in Knoxville.” </a:t>
            </a:r>
            <a:endParaRPr lang="en-US" b="1" dirty="0" smtClean="0">
              <a:solidFill>
                <a:srgbClr val="002060"/>
              </a:solidFill>
              <a:latin typeface="Segoe Print" pitchFamily="2" charset="0"/>
            </a:endParaRPr>
          </a:p>
          <a:p>
            <a:pPr algn="ctr"/>
            <a:endParaRPr lang="en-US" b="1" dirty="0">
              <a:solidFill>
                <a:srgbClr val="002060"/>
              </a:solidFill>
              <a:latin typeface="Segoe Print" pitchFamily="2" charset="0"/>
            </a:endParaRPr>
          </a:p>
          <a:p>
            <a:pPr algn="ctr"/>
            <a:r>
              <a:rPr lang="en-US" b="1" dirty="0" smtClean="0">
                <a:solidFill>
                  <a:srgbClr val="002060"/>
                </a:solidFill>
                <a:latin typeface="Segoe Print" pitchFamily="2" charset="0"/>
              </a:rPr>
              <a:t>–</a:t>
            </a:r>
            <a:r>
              <a:rPr lang="en-US" b="1" dirty="0">
                <a:solidFill>
                  <a:srgbClr val="002060"/>
                </a:solidFill>
                <a:latin typeface="Segoe Print" pitchFamily="2" charset="0"/>
              </a:rPr>
              <a:t>Amy Canfield, Child &amp; Family Tennessee </a:t>
            </a:r>
            <a:r>
              <a:rPr lang="en-US" b="1" dirty="0" smtClean="0">
                <a:solidFill>
                  <a:srgbClr val="002060"/>
                </a:solidFill>
                <a:latin typeface="Segoe Print" pitchFamily="2" charset="0"/>
              </a:rPr>
              <a:t/>
            </a:r>
            <a:br>
              <a:rPr lang="en-US" b="1" dirty="0" smtClean="0">
                <a:solidFill>
                  <a:srgbClr val="002060"/>
                </a:solidFill>
                <a:latin typeface="Segoe Print" pitchFamily="2" charset="0"/>
              </a:rPr>
            </a:br>
            <a:r>
              <a:rPr lang="en-US" b="1" dirty="0" smtClean="0">
                <a:solidFill>
                  <a:srgbClr val="002060"/>
                </a:solidFill>
                <a:latin typeface="Segoe Print" pitchFamily="2" charset="0"/>
              </a:rPr>
              <a:t>Family Crisis Center </a:t>
            </a:r>
            <a:r>
              <a:rPr lang="en-US" b="1" dirty="0">
                <a:solidFill>
                  <a:srgbClr val="002060"/>
                </a:solidFill>
                <a:latin typeface="Segoe Print" pitchFamily="2" charset="0"/>
              </a:rPr>
              <a:t>Supervisor </a:t>
            </a:r>
            <a:r>
              <a:rPr lang="en-US" b="1" dirty="0" smtClean="0">
                <a:solidFill>
                  <a:srgbClr val="002060"/>
                </a:solidFill>
                <a:latin typeface="Segoe Print" pitchFamily="2" charset="0"/>
              </a:rPr>
              <a:t/>
            </a:r>
            <a:br>
              <a:rPr lang="en-US" b="1" dirty="0" smtClean="0">
                <a:solidFill>
                  <a:srgbClr val="002060"/>
                </a:solidFill>
                <a:latin typeface="Segoe Print" pitchFamily="2" charset="0"/>
              </a:rPr>
            </a:br>
            <a:endParaRPr lang="en-US" b="1" dirty="0">
              <a:solidFill>
                <a:srgbClr val="002060"/>
              </a:solidFill>
              <a:latin typeface="Segoe Print" pitchFamily="2" charset="0"/>
            </a:endParaRPr>
          </a:p>
        </p:txBody>
      </p:sp>
      <p:pic>
        <p:nvPicPr>
          <p:cNvPr id="5122" name="Picture 2" descr="C:\Users\sedwards\Desktop\AMC_D2M-12_GoodLife_Frame-R_Scallop_7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524000" y="-762000"/>
            <a:ext cx="6096000" cy="8229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noChangeArrowheads="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Effect>
                      <a14:saturation sat="340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044154" y="4724400"/>
            <a:ext cx="1642646" cy="1733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0126579"/>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7"/>
          <p:cNvSpPr txBox="1">
            <a:spLocks noChangeArrowheads="1"/>
          </p:cNvSpPr>
          <p:nvPr/>
        </p:nvSpPr>
        <p:spPr bwMode="auto">
          <a:xfrm>
            <a:off x="1143000" y="2205335"/>
            <a:ext cx="62484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charset="0"/>
                <a:ea typeface="ＭＳ Ｐゴシック" charset="-128"/>
              </a:defRPr>
            </a:lvl1pPr>
            <a:lvl2pPr marL="37931725" indent="-37474525">
              <a:defRPr>
                <a:solidFill>
                  <a:schemeClr val="tx1"/>
                </a:solidFill>
                <a:latin typeface="Trebuchet MS" charset="0"/>
                <a:ea typeface="ＭＳ Ｐゴシック" charset="-128"/>
              </a:defRPr>
            </a:lvl2pPr>
            <a:lvl3pPr>
              <a:defRPr>
                <a:solidFill>
                  <a:schemeClr val="tx1"/>
                </a:solidFill>
                <a:latin typeface="Trebuchet MS" charset="0"/>
                <a:ea typeface="ＭＳ Ｐゴシック" charset="-128"/>
              </a:defRPr>
            </a:lvl3pPr>
            <a:lvl4pPr>
              <a:defRPr>
                <a:solidFill>
                  <a:schemeClr val="tx1"/>
                </a:solidFill>
                <a:latin typeface="Trebuchet MS" charset="0"/>
                <a:ea typeface="ＭＳ Ｐゴシック" charset="-128"/>
              </a:defRPr>
            </a:lvl4pPr>
            <a:lvl5pPr>
              <a:defRPr>
                <a:solidFill>
                  <a:schemeClr val="tx1"/>
                </a:solidFill>
                <a:latin typeface="Trebuchet MS" charset="0"/>
                <a:ea typeface="ＭＳ Ｐゴシック" charset="-128"/>
              </a:defRPr>
            </a:lvl5pPr>
            <a:lvl6pPr marL="457200" fontAlgn="base">
              <a:spcBef>
                <a:spcPct val="0"/>
              </a:spcBef>
              <a:spcAft>
                <a:spcPct val="0"/>
              </a:spcAft>
              <a:defRPr>
                <a:solidFill>
                  <a:schemeClr val="tx1"/>
                </a:solidFill>
                <a:latin typeface="Trebuchet MS" charset="0"/>
                <a:ea typeface="ＭＳ Ｐゴシック" charset="-128"/>
              </a:defRPr>
            </a:lvl6pPr>
            <a:lvl7pPr marL="914400" fontAlgn="base">
              <a:spcBef>
                <a:spcPct val="0"/>
              </a:spcBef>
              <a:spcAft>
                <a:spcPct val="0"/>
              </a:spcAft>
              <a:defRPr>
                <a:solidFill>
                  <a:schemeClr val="tx1"/>
                </a:solidFill>
                <a:latin typeface="Trebuchet MS" charset="0"/>
                <a:ea typeface="ＭＳ Ｐゴシック" charset="-128"/>
              </a:defRPr>
            </a:lvl7pPr>
            <a:lvl8pPr marL="1371600" fontAlgn="base">
              <a:spcBef>
                <a:spcPct val="0"/>
              </a:spcBef>
              <a:spcAft>
                <a:spcPct val="0"/>
              </a:spcAft>
              <a:defRPr>
                <a:solidFill>
                  <a:schemeClr val="tx1"/>
                </a:solidFill>
                <a:latin typeface="Trebuchet MS" charset="0"/>
                <a:ea typeface="ＭＳ Ｐゴシック" charset="-128"/>
              </a:defRPr>
            </a:lvl8pPr>
            <a:lvl9pPr marL="1828800" fontAlgn="base">
              <a:spcBef>
                <a:spcPct val="0"/>
              </a:spcBef>
              <a:spcAft>
                <a:spcPct val="0"/>
              </a:spcAft>
              <a:defRPr>
                <a:solidFill>
                  <a:schemeClr val="tx1"/>
                </a:solidFill>
                <a:latin typeface="Trebuchet MS" charset="0"/>
                <a:ea typeface="ＭＳ Ｐゴシック" charset="-128"/>
              </a:defRPr>
            </a:lvl9pPr>
          </a:lstStyle>
          <a:p>
            <a:r>
              <a:rPr lang="en-US" b="1" dirty="0">
                <a:solidFill>
                  <a:srgbClr val="002060"/>
                </a:solidFill>
                <a:latin typeface="Segoe Print" pitchFamily="2" charset="0"/>
              </a:rPr>
              <a:t>“I’m really grateful for everything. My advocate has been a blessing. Thanks to all those involved for getting me where I am today.”</a:t>
            </a:r>
            <a:endParaRPr lang="en-US" b="1" dirty="0">
              <a:solidFill>
                <a:srgbClr val="002060"/>
              </a:solidFill>
              <a:latin typeface="Segoe Print" pitchFamily="2" charset="0"/>
            </a:endParaRPr>
          </a:p>
        </p:txBody>
      </p:sp>
      <p:sp>
        <p:nvSpPr>
          <p:cNvPr id="4" name="TextBox 2"/>
          <p:cNvSpPr txBox="1">
            <a:spLocks noChangeArrowheads="1"/>
          </p:cNvSpPr>
          <p:nvPr/>
        </p:nvSpPr>
        <p:spPr bwMode="auto">
          <a:xfrm>
            <a:off x="1239486" y="3746797"/>
            <a:ext cx="67595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charset="0"/>
                <a:ea typeface="ＭＳ Ｐゴシック" charset="-128"/>
              </a:defRPr>
            </a:lvl1pPr>
            <a:lvl2pPr marL="37931725" indent="-37474525">
              <a:defRPr>
                <a:solidFill>
                  <a:schemeClr val="tx1"/>
                </a:solidFill>
                <a:latin typeface="Trebuchet MS" charset="0"/>
                <a:ea typeface="ＭＳ Ｐゴシック" charset="-128"/>
              </a:defRPr>
            </a:lvl2pPr>
            <a:lvl3pPr>
              <a:defRPr>
                <a:solidFill>
                  <a:schemeClr val="tx1"/>
                </a:solidFill>
                <a:latin typeface="Trebuchet MS" charset="0"/>
                <a:ea typeface="ＭＳ Ｐゴシック" charset="-128"/>
              </a:defRPr>
            </a:lvl3pPr>
            <a:lvl4pPr>
              <a:defRPr>
                <a:solidFill>
                  <a:schemeClr val="tx1"/>
                </a:solidFill>
                <a:latin typeface="Trebuchet MS" charset="0"/>
                <a:ea typeface="ＭＳ Ｐゴシック" charset="-128"/>
              </a:defRPr>
            </a:lvl4pPr>
            <a:lvl5pPr>
              <a:defRPr>
                <a:solidFill>
                  <a:schemeClr val="tx1"/>
                </a:solidFill>
                <a:latin typeface="Trebuchet MS" charset="0"/>
                <a:ea typeface="ＭＳ Ｐゴシック" charset="-128"/>
              </a:defRPr>
            </a:lvl5pPr>
            <a:lvl6pPr marL="457200" fontAlgn="base">
              <a:spcBef>
                <a:spcPct val="0"/>
              </a:spcBef>
              <a:spcAft>
                <a:spcPct val="0"/>
              </a:spcAft>
              <a:defRPr>
                <a:solidFill>
                  <a:schemeClr val="tx1"/>
                </a:solidFill>
                <a:latin typeface="Trebuchet MS" charset="0"/>
                <a:ea typeface="ＭＳ Ｐゴシック" charset="-128"/>
              </a:defRPr>
            </a:lvl6pPr>
            <a:lvl7pPr marL="914400" fontAlgn="base">
              <a:spcBef>
                <a:spcPct val="0"/>
              </a:spcBef>
              <a:spcAft>
                <a:spcPct val="0"/>
              </a:spcAft>
              <a:defRPr>
                <a:solidFill>
                  <a:schemeClr val="tx1"/>
                </a:solidFill>
                <a:latin typeface="Trebuchet MS" charset="0"/>
                <a:ea typeface="ＭＳ Ｐゴシック" charset="-128"/>
              </a:defRPr>
            </a:lvl7pPr>
            <a:lvl8pPr marL="1371600" fontAlgn="base">
              <a:spcBef>
                <a:spcPct val="0"/>
              </a:spcBef>
              <a:spcAft>
                <a:spcPct val="0"/>
              </a:spcAft>
              <a:defRPr>
                <a:solidFill>
                  <a:schemeClr val="tx1"/>
                </a:solidFill>
                <a:latin typeface="Trebuchet MS" charset="0"/>
                <a:ea typeface="ＭＳ Ｐゴシック" charset="-128"/>
              </a:defRPr>
            </a:lvl8pPr>
            <a:lvl9pPr marL="1828800" fontAlgn="base">
              <a:spcBef>
                <a:spcPct val="0"/>
              </a:spcBef>
              <a:spcAft>
                <a:spcPct val="0"/>
              </a:spcAft>
              <a:defRPr>
                <a:solidFill>
                  <a:schemeClr val="tx1"/>
                </a:solidFill>
                <a:latin typeface="Trebuchet MS" charset="0"/>
                <a:ea typeface="ＭＳ Ｐゴシック" charset="-128"/>
              </a:defRPr>
            </a:lvl9pPr>
          </a:lstStyle>
          <a:p>
            <a:r>
              <a:rPr lang="en-US" b="1" dirty="0" smtClean="0">
                <a:solidFill>
                  <a:srgbClr val="002060"/>
                </a:solidFill>
                <a:latin typeface="Segoe Print" pitchFamily="2" charset="0"/>
              </a:rPr>
              <a:t>“My advocate </a:t>
            </a:r>
            <a:r>
              <a:rPr lang="en-US" b="1" dirty="0">
                <a:solidFill>
                  <a:srgbClr val="002060"/>
                </a:solidFill>
                <a:latin typeface="Segoe Print" pitchFamily="2" charset="0"/>
              </a:rPr>
              <a:t>goes out of her way to help me with whatever I may need. She is kind and understanding</a:t>
            </a:r>
            <a:r>
              <a:rPr lang="en-US" b="1" dirty="0" smtClean="0">
                <a:solidFill>
                  <a:srgbClr val="002060"/>
                </a:solidFill>
                <a:latin typeface="Segoe Print" pitchFamily="2" charset="0"/>
              </a:rPr>
              <a:t>.”</a:t>
            </a:r>
            <a:endParaRPr lang="en-US" b="1" dirty="0">
              <a:solidFill>
                <a:srgbClr val="002060"/>
              </a:solidFill>
              <a:latin typeface="Segoe Print" pitchFamily="2" charset="0"/>
            </a:endParaRPr>
          </a:p>
        </p:txBody>
      </p:sp>
      <p:sp>
        <p:nvSpPr>
          <p:cNvPr id="5" name="TextBox 5"/>
          <p:cNvSpPr txBox="1">
            <a:spLocks noChangeArrowheads="1"/>
          </p:cNvSpPr>
          <p:nvPr/>
        </p:nvSpPr>
        <p:spPr bwMode="auto">
          <a:xfrm>
            <a:off x="1223247" y="5078104"/>
            <a:ext cx="6553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charset="0"/>
                <a:ea typeface="ＭＳ Ｐゴシック" charset="-128"/>
              </a:defRPr>
            </a:lvl1pPr>
            <a:lvl2pPr marL="37931725" indent="-37474525">
              <a:defRPr>
                <a:solidFill>
                  <a:schemeClr val="tx1"/>
                </a:solidFill>
                <a:latin typeface="Trebuchet MS" charset="0"/>
                <a:ea typeface="ＭＳ Ｐゴシック" charset="-128"/>
              </a:defRPr>
            </a:lvl2pPr>
            <a:lvl3pPr>
              <a:defRPr>
                <a:solidFill>
                  <a:schemeClr val="tx1"/>
                </a:solidFill>
                <a:latin typeface="Trebuchet MS" charset="0"/>
                <a:ea typeface="ＭＳ Ｐゴシック" charset="-128"/>
              </a:defRPr>
            </a:lvl3pPr>
            <a:lvl4pPr>
              <a:defRPr>
                <a:solidFill>
                  <a:schemeClr val="tx1"/>
                </a:solidFill>
                <a:latin typeface="Trebuchet MS" charset="0"/>
                <a:ea typeface="ＭＳ Ｐゴシック" charset="-128"/>
              </a:defRPr>
            </a:lvl4pPr>
            <a:lvl5pPr>
              <a:defRPr>
                <a:solidFill>
                  <a:schemeClr val="tx1"/>
                </a:solidFill>
                <a:latin typeface="Trebuchet MS" charset="0"/>
                <a:ea typeface="ＭＳ Ｐゴシック" charset="-128"/>
              </a:defRPr>
            </a:lvl5pPr>
            <a:lvl6pPr marL="457200" fontAlgn="base">
              <a:spcBef>
                <a:spcPct val="0"/>
              </a:spcBef>
              <a:spcAft>
                <a:spcPct val="0"/>
              </a:spcAft>
              <a:defRPr>
                <a:solidFill>
                  <a:schemeClr val="tx1"/>
                </a:solidFill>
                <a:latin typeface="Trebuchet MS" charset="0"/>
                <a:ea typeface="ＭＳ Ｐゴシック" charset="-128"/>
              </a:defRPr>
            </a:lvl6pPr>
            <a:lvl7pPr marL="914400" fontAlgn="base">
              <a:spcBef>
                <a:spcPct val="0"/>
              </a:spcBef>
              <a:spcAft>
                <a:spcPct val="0"/>
              </a:spcAft>
              <a:defRPr>
                <a:solidFill>
                  <a:schemeClr val="tx1"/>
                </a:solidFill>
                <a:latin typeface="Trebuchet MS" charset="0"/>
                <a:ea typeface="ＭＳ Ｐゴシック" charset="-128"/>
              </a:defRPr>
            </a:lvl7pPr>
            <a:lvl8pPr marL="1371600" fontAlgn="base">
              <a:spcBef>
                <a:spcPct val="0"/>
              </a:spcBef>
              <a:spcAft>
                <a:spcPct val="0"/>
              </a:spcAft>
              <a:defRPr>
                <a:solidFill>
                  <a:schemeClr val="tx1"/>
                </a:solidFill>
                <a:latin typeface="Trebuchet MS" charset="0"/>
                <a:ea typeface="ＭＳ Ｐゴシック" charset="-128"/>
              </a:defRPr>
            </a:lvl8pPr>
            <a:lvl9pPr marL="1828800" fontAlgn="base">
              <a:spcBef>
                <a:spcPct val="0"/>
              </a:spcBef>
              <a:spcAft>
                <a:spcPct val="0"/>
              </a:spcAft>
              <a:defRPr>
                <a:solidFill>
                  <a:schemeClr val="tx1"/>
                </a:solidFill>
                <a:latin typeface="Trebuchet MS" charset="0"/>
                <a:ea typeface="ＭＳ Ｐゴシック" charset="-128"/>
              </a:defRPr>
            </a:lvl9pPr>
          </a:lstStyle>
          <a:p>
            <a:r>
              <a:rPr lang="en-US" b="1" dirty="0">
                <a:solidFill>
                  <a:srgbClr val="002060"/>
                </a:solidFill>
                <a:latin typeface="Segoe Print" pitchFamily="2" charset="0"/>
              </a:rPr>
              <a:t>“I’ll be thankful for this program for the rest of my life. It allowed me to get away from my abuser and learn skills to cope with the violence.”</a:t>
            </a:r>
            <a:endParaRPr lang="en-US" b="1" dirty="0">
              <a:solidFill>
                <a:srgbClr val="002060"/>
              </a:solidFill>
              <a:latin typeface="Segoe Print" pitchFamily="2" charset="0"/>
            </a:endParaRPr>
          </a:p>
        </p:txBody>
      </p:sp>
      <p:pic>
        <p:nvPicPr>
          <p:cNvPr id="1026" name="Picture 2" descr="C:\Users\sedwards\Desktop\yello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092199"/>
            <a:ext cx="4699000" cy="11938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sedwards\Desktop\yello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153" y="1101266"/>
            <a:ext cx="4699000" cy="11938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sedwards\Desktop\yello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1092199"/>
            <a:ext cx="4699000" cy="11938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42900" y="497589"/>
            <a:ext cx="8458200" cy="584775"/>
          </a:xfrm>
          <a:prstGeom prst="rect">
            <a:avLst/>
          </a:prstGeom>
          <a:noFill/>
        </p:spPr>
        <p:txBody>
          <a:bodyPr wrap="square" rtlCol="0">
            <a:spAutoFit/>
          </a:bodyPr>
          <a:lstStyle/>
          <a:p>
            <a:r>
              <a:rPr lang="en-US" sz="3200" dirty="0" smtClean="0">
                <a:solidFill>
                  <a:srgbClr val="002060"/>
                </a:solidFill>
                <a:latin typeface="Colleged" pitchFamily="66" charset="0"/>
              </a:rPr>
              <a:t>Kind words from our clients</a:t>
            </a:r>
            <a:endParaRPr lang="en-US" sz="3200" dirty="0">
              <a:solidFill>
                <a:srgbClr val="002060"/>
              </a:solidFill>
              <a:latin typeface="Colleged" pitchFamily="66" charset="0"/>
            </a:endParaRPr>
          </a:p>
        </p:txBody>
      </p:sp>
    </p:spTree>
    <p:extLst>
      <p:ext uri="{BB962C8B-B14F-4D97-AF65-F5344CB8AC3E}">
        <p14:creationId xmlns:p14="http://schemas.microsoft.com/office/powerpoint/2010/main" val="1422585371"/>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Picture 3" descr="C:\Documents and Settings\sedwards\Desktop\break cycle.jpg"/>
          <p:cNvPicPr>
            <a:picLocks noChangeAspect="1" noChangeArrowheads="1"/>
          </p:cNvPicPr>
          <p:nvPr/>
        </p:nvPicPr>
        <p:blipFill>
          <a:blip r:embed="rId3" cstate="print"/>
          <a:srcRect/>
          <a:stretch>
            <a:fillRect/>
          </a:stretch>
        </p:blipFill>
        <p:spPr bwMode="auto">
          <a:xfrm>
            <a:off x="4343400" y="635989"/>
            <a:ext cx="4157663" cy="5543550"/>
          </a:xfrm>
          <a:prstGeom prst="roundRect">
            <a:avLst>
              <a:gd name="adj" fmla="val 16667"/>
            </a:avLst>
          </a:prstGeom>
          <a:ln w="101600">
            <a:solidFill>
              <a:srgbClr val="FFFF66"/>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075" name="Picture 3" descr="C:\Users\sedwards\Desktop\red.png"/>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14400" y="2286000"/>
            <a:ext cx="2656610" cy="299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833255"/>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242" name="Picture 2" descr="C:\Users\sedwards\Desktop\AMC_D2M-12_GoodLife_Emb_Label-Doily_7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0500"/>
            <a:ext cx="82296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66800" y="2089426"/>
            <a:ext cx="7086600" cy="830997"/>
          </a:xfrm>
          <a:prstGeom prst="rect">
            <a:avLst/>
          </a:prstGeom>
          <a:noFill/>
        </p:spPr>
        <p:txBody>
          <a:bodyPr wrap="square" rtlCol="0">
            <a:spAutoFit/>
          </a:bodyPr>
          <a:lstStyle/>
          <a:p>
            <a:pPr algn="ctr"/>
            <a:r>
              <a:rPr lang="en-US" sz="2400" b="1" dirty="0">
                <a:solidFill>
                  <a:srgbClr val="002060"/>
                </a:solidFill>
                <a:latin typeface="Segoe Print" pitchFamily="2" charset="0"/>
              </a:rPr>
              <a:t>Transitional Housing has </a:t>
            </a:r>
            <a:r>
              <a:rPr lang="en-US" sz="2400" b="1" dirty="0" smtClean="0">
                <a:solidFill>
                  <a:srgbClr val="002060"/>
                </a:solidFill>
                <a:latin typeface="Segoe Print" pitchFamily="2" charset="0"/>
              </a:rPr>
              <a:t/>
            </a:r>
            <a:br>
              <a:rPr lang="en-US" sz="2400" b="1" dirty="0" smtClean="0">
                <a:solidFill>
                  <a:srgbClr val="002060"/>
                </a:solidFill>
                <a:latin typeface="Segoe Print" pitchFamily="2" charset="0"/>
              </a:rPr>
            </a:br>
            <a:r>
              <a:rPr lang="en-US" sz="2400" b="1" dirty="0" smtClean="0">
                <a:solidFill>
                  <a:srgbClr val="002060"/>
                </a:solidFill>
                <a:latin typeface="Segoe Print" pitchFamily="2" charset="0"/>
              </a:rPr>
              <a:t>served 143 adults </a:t>
            </a:r>
            <a:r>
              <a:rPr lang="en-US" sz="2400" b="1" dirty="0">
                <a:solidFill>
                  <a:srgbClr val="002060"/>
                </a:solidFill>
                <a:latin typeface="Segoe Print" pitchFamily="2" charset="0"/>
              </a:rPr>
              <a:t>since its </a:t>
            </a:r>
            <a:r>
              <a:rPr lang="en-US" sz="2400" b="1" dirty="0" smtClean="0">
                <a:solidFill>
                  <a:srgbClr val="002060"/>
                </a:solidFill>
                <a:latin typeface="Segoe Print" pitchFamily="2" charset="0"/>
              </a:rPr>
              <a:t>inception.</a:t>
            </a:r>
            <a:endParaRPr lang="en-US" sz="2400" b="1" dirty="0">
              <a:solidFill>
                <a:srgbClr val="002060"/>
              </a:solidFill>
              <a:latin typeface="Segoe Print" pitchFamily="2" charset="0"/>
            </a:endParaRPr>
          </a:p>
        </p:txBody>
      </p:sp>
      <p:sp>
        <p:nvSpPr>
          <p:cNvPr id="6" name="TextBox 5"/>
          <p:cNvSpPr txBox="1"/>
          <p:nvPr/>
        </p:nvSpPr>
        <p:spPr>
          <a:xfrm>
            <a:off x="647700" y="3429000"/>
            <a:ext cx="7924800" cy="830997"/>
          </a:xfrm>
          <a:prstGeom prst="rect">
            <a:avLst/>
          </a:prstGeom>
          <a:noFill/>
        </p:spPr>
        <p:txBody>
          <a:bodyPr wrap="square" rtlCol="0">
            <a:spAutoFit/>
          </a:bodyPr>
          <a:lstStyle/>
          <a:p>
            <a:pPr algn="ctr"/>
            <a:r>
              <a:rPr lang="en-US" sz="2400" b="1" dirty="0">
                <a:solidFill>
                  <a:srgbClr val="002060"/>
                </a:solidFill>
                <a:latin typeface="Segoe Print" pitchFamily="2" charset="0"/>
              </a:rPr>
              <a:t>Transitional Housing </a:t>
            </a:r>
            <a:r>
              <a:rPr lang="en-US" sz="2400" b="1" dirty="0" smtClean="0">
                <a:solidFill>
                  <a:srgbClr val="002060"/>
                </a:solidFill>
                <a:latin typeface="Segoe Print" pitchFamily="2" charset="0"/>
              </a:rPr>
              <a:t/>
            </a:r>
            <a:br>
              <a:rPr lang="en-US" sz="2400" b="1" dirty="0" smtClean="0">
                <a:solidFill>
                  <a:srgbClr val="002060"/>
                </a:solidFill>
                <a:latin typeface="Segoe Print" pitchFamily="2" charset="0"/>
              </a:rPr>
            </a:br>
            <a:r>
              <a:rPr lang="en-US" sz="2400" b="1" dirty="0" smtClean="0">
                <a:solidFill>
                  <a:srgbClr val="002060"/>
                </a:solidFill>
                <a:latin typeface="Segoe Print" pitchFamily="2" charset="0"/>
              </a:rPr>
              <a:t>has served 202 </a:t>
            </a:r>
            <a:r>
              <a:rPr lang="en-US" sz="2400" b="1" dirty="0" smtClean="0">
                <a:solidFill>
                  <a:srgbClr val="002060"/>
                </a:solidFill>
                <a:latin typeface="Segoe Print" pitchFamily="2" charset="0"/>
              </a:rPr>
              <a:t>children.</a:t>
            </a:r>
            <a:endParaRPr lang="en-US" sz="2400" b="1" dirty="0">
              <a:solidFill>
                <a:srgbClr val="002060"/>
              </a:solidFill>
              <a:latin typeface="Segoe Print" pitchFamily="2" charset="0"/>
            </a:endParaRPr>
          </a:p>
        </p:txBody>
      </p:sp>
    </p:spTree>
    <p:extLst>
      <p:ext uri="{BB962C8B-B14F-4D97-AF65-F5344CB8AC3E}">
        <p14:creationId xmlns:p14="http://schemas.microsoft.com/office/powerpoint/2010/main" val="175503425"/>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075" name="Picture 3" descr="C:\Documents and Settings\sedwards\Desktop\more slideshow\IMG_9352.JPG"/>
          <p:cNvPicPr>
            <a:picLocks noChangeAspect="1" noChangeArrowheads="1"/>
          </p:cNvPicPr>
          <p:nvPr/>
        </p:nvPicPr>
        <p:blipFill>
          <a:blip r:embed="rId3" cstate="print"/>
          <a:srcRect/>
          <a:stretch>
            <a:fillRect/>
          </a:stretch>
        </p:blipFill>
        <p:spPr bwMode="auto">
          <a:xfrm>
            <a:off x="1219200" y="838200"/>
            <a:ext cx="6705600" cy="4470401"/>
          </a:xfrm>
          <a:prstGeom prst="roundRect">
            <a:avLst>
              <a:gd name="adj" fmla="val 16667"/>
            </a:avLst>
          </a:prstGeom>
          <a:ln w="101600">
            <a:solidFill>
              <a:srgbClr val="FFFF66"/>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TextBox 1"/>
          <p:cNvSpPr txBox="1"/>
          <p:nvPr/>
        </p:nvSpPr>
        <p:spPr>
          <a:xfrm>
            <a:off x="1219200" y="5638800"/>
            <a:ext cx="6781800" cy="1015663"/>
          </a:xfrm>
          <a:prstGeom prst="rect">
            <a:avLst/>
          </a:prstGeom>
          <a:noFill/>
        </p:spPr>
        <p:txBody>
          <a:bodyPr wrap="square" rtlCol="0">
            <a:spAutoFit/>
          </a:bodyPr>
          <a:lstStyle/>
          <a:p>
            <a:pPr algn="ctr"/>
            <a:r>
              <a:rPr lang="en-US" sz="3000" dirty="0" smtClean="0">
                <a:solidFill>
                  <a:srgbClr val="002060"/>
                </a:solidFill>
                <a:latin typeface="Colleged" pitchFamily="66" charset="0"/>
              </a:rPr>
              <a:t>Building a </a:t>
            </a:r>
            <a:br>
              <a:rPr lang="en-US" sz="3000" dirty="0" smtClean="0">
                <a:solidFill>
                  <a:srgbClr val="002060"/>
                </a:solidFill>
                <a:latin typeface="Colleged" pitchFamily="66" charset="0"/>
              </a:rPr>
            </a:br>
            <a:r>
              <a:rPr lang="en-US" sz="3000" dirty="0" smtClean="0">
                <a:solidFill>
                  <a:srgbClr val="002060"/>
                </a:solidFill>
                <a:latin typeface="Colleged" pitchFamily="66" charset="0"/>
              </a:rPr>
              <a:t>home together</a:t>
            </a:r>
            <a:endParaRPr lang="en-US" sz="3000" dirty="0">
              <a:solidFill>
                <a:srgbClr val="002060"/>
              </a:solidFill>
              <a:latin typeface="Colleged" pitchFamily="66" charset="0"/>
            </a:endParaRPr>
          </a:p>
        </p:txBody>
      </p:sp>
    </p:spTree>
    <p:extLst>
      <p:ext uri="{BB962C8B-B14F-4D97-AF65-F5344CB8AC3E}">
        <p14:creationId xmlns:p14="http://schemas.microsoft.com/office/powerpoint/2010/main" val="2888561387"/>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218" name="Picture 2" descr="C:\Users\sedwards\Desktop\AMC_D2M-12_GoodLife_Emb_Label-Doily_7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120" y="381000"/>
            <a:ext cx="8120280" cy="6096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143000" y="3526764"/>
            <a:ext cx="7010400" cy="830997"/>
          </a:xfrm>
          <a:prstGeom prst="rect">
            <a:avLst/>
          </a:prstGeom>
          <a:noFill/>
        </p:spPr>
        <p:txBody>
          <a:bodyPr wrap="square" rtlCol="0">
            <a:spAutoFit/>
          </a:bodyPr>
          <a:lstStyle/>
          <a:p>
            <a:pPr algn="ctr"/>
            <a:r>
              <a:rPr lang="en-US" sz="2400" b="1" dirty="0" smtClean="0">
                <a:solidFill>
                  <a:srgbClr val="002060"/>
                </a:solidFill>
                <a:latin typeface="Segoe Print" pitchFamily="2" charset="0"/>
              </a:rPr>
              <a:t>More than 100</a:t>
            </a:r>
            <a:r>
              <a:rPr lang="en-US" sz="2400" b="1" dirty="0" smtClean="0">
                <a:solidFill>
                  <a:srgbClr val="002060"/>
                </a:solidFill>
                <a:latin typeface="Segoe Print" pitchFamily="2" charset="0"/>
              </a:rPr>
              <a:t> </a:t>
            </a:r>
            <a:r>
              <a:rPr lang="en-US" sz="2400" b="1" dirty="0">
                <a:solidFill>
                  <a:srgbClr val="002060"/>
                </a:solidFill>
                <a:latin typeface="Segoe Print" pitchFamily="2" charset="0"/>
              </a:rPr>
              <a:t>Transitional Housing </a:t>
            </a:r>
            <a:r>
              <a:rPr lang="en-US" sz="2400" b="1" dirty="0" smtClean="0">
                <a:solidFill>
                  <a:srgbClr val="002060"/>
                </a:solidFill>
                <a:latin typeface="Segoe Print" pitchFamily="2" charset="0"/>
              </a:rPr>
              <a:t/>
            </a:r>
            <a:br>
              <a:rPr lang="en-US" sz="2400" b="1" dirty="0" smtClean="0">
                <a:solidFill>
                  <a:srgbClr val="002060"/>
                </a:solidFill>
                <a:latin typeface="Segoe Print" pitchFamily="2" charset="0"/>
              </a:rPr>
            </a:br>
            <a:r>
              <a:rPr lang="en-US" sz="2400" b="1" dirty="0" smtClean="0">
                <a:solidFill>
                  <a:srgbClr val="002060"/>
                </a:solidFill>
                <a:latin typeface="Segoe Print" pitchFamily="2" charset="0"/>
              </a:rPr>
              <a:t>clients </a:t>
            </a:r>
            <a:r>
              <a:rPr lang="en-US" sz="2400" b="1" dirty="0">
                <a:solidFill>
                  <a:srgbClr val="002060"/>
                </a:solidFill>
                <a:latin typeface="Segoe Print" pitchFamily="2" charset="0"/>
              </a:rPr>
              <a:t>have received employment </a:t>
            </a:r>
            <a:r>
              <a:rPr lang="en-US" sz="2400" b="1" dirty="0" smtClean="0">
                <a:solidFill>
                  <a:srgbClr val="002060"/>
                </a:solidFill>
                <a:latin typeface="Segoe Print" pitchFamily="2" charset="0"/>
              </a:rPr>
              <a:t>advocacy.</a:t>
            </a:r>
            <a:endParaRPr lang="en-US" sz="2400" b="1" dirty="0">
              <a:solidFill>
                <a:srgbClr val="002060"/>
              </a:solidFill>
              <a:latin typeface="Segoe Print" pitchFamily="2" charset="0"/>
            </a:endParaRPr>
          </a:p>
        </p:txBody>
      </p:sp>
      <p:sp>
        <p:nvSpPr>
          <p:cNvPr id="3" name="TextBox 2"/>
          <p:cNvSpPr txBox="1"/>
          <p:nvPr/>
        </p:nvSpPr>
        <p:spPr>
          <a:xfrm>
            <a:off x="1295400" y="1968708"/>
            <a:ext cx="6553200" cy="830997"/>
          </a:xfrm>
          <a:prstGeom prst="rect">
            <a:avLst/>
          </a:prstGeom>
          <a:noFill/>
        </p:spPr>
        <p:txBody>
          <a:bodyPr wrap="square" rtlCol="0">
            <a:spAutoFit/>
          </a:bodyPr>
          <a:lstStyle/>
          <a:p>
            <a:pPr marL="45720" indent="0" algn="ctr">
              <a:buNone/>
            </a:pPr>
            <a:r>
              <a:rPr lang="en-US" sz="2400" b="1" dirty="0" smtClean="0">
                <a:solidFill>
                  <a:srgbClr val="002060"/>
                </a:solidFill>
                <a:latin typeface="Segoe Print" pitchFamily="2" charset="0"/>
              </a:rPr>
              <a:t>Fifty-seven </a:t>
            </a:r>
            <a:r>
              <a:rPr lang="en-US" sz="2400" b="1" dirty="0">
                <a:solidFill>
                  <a:srgbClr val="002060"/>
                </a:solidFill>
                <a:latin typeface="Segoe Print" pitchFamily="2" charset="0"/>
              </a:rPr>
              <a:t>Transitional Housing </a:t>
            </a:r>
            <a:r>
              <a:rPr lang="en-US" sz="2400" b="1" dirty="0" smtClean="0">
                <a:solidFill>
                  <a:srgbClr val="002060"/>
                </a:solidFill>
                <a:latin typeface="Segoe Print" pitchFamily="2" charset="0"/>
              </a:rPr>
              <a:t/>
            </a:r>
            <a:br>
              <a:rPr lang="en-US" sz="2400" b="1" dirty="0" smtClean="0">
                <a:solidFill>
                  <a:srgbClr val="002060"/>
                </a:solidFill>
                <a:latin typeface="Segoe Print" pitchFamily="2" charset="0"/>
              </a:rPr>
            </a:br>
            <a:r>
              <a:rPr lang="en-US" sz="2400" b="1" dirty="0" smtClean="0">
                <a:solidFill>
                  <a:srgbClr val="002060"/>
                </a:solidFill>
                <a:latin typeface="Segoe Print" pitchFamily="2" charset="0"/>
              </a:rPr>
              <a:t>clients </a:t>
            </a:r>
            <a:r>
              <a:rPr lang="en-US" sz="2400" b="1" dirty="0">
                <a:solidFill>
                  <a:srgbClr val="002060"/>
                </a:solidFill>
                <a:latin typeface="Segoe Print" pitchFamily="2" charset="0"/>
              </a:rPr>
              <a:t>have received </a:t>
            </a:r>
            <a:r>
              <a:rPr lang="en-US" sz="2400" b="1" dirty="0" smtClean="0">
                <a:solidFill>
                  <a:srgbClr val="002060"/>
                </a:solidFill>
                <a:latin typeface="Segoe Print" pitchFamily="2" charset="0"/>
              </a:rPr>
              <a:t>education advocacy.</a:t>
            </a:r>
            <a:endParaRPr lang="en-US" sz="2400" b="1" dirty="0">
              <a:solidFill>
                <a:srgbClr val="002060"/>
              </a:solidFill>
              <a:latin typeface="Segoe Print" pitchFamily="2" charset="0"/>
            </a:endParaRPr>
          </a:p>
        </p:txBody>
      </p:sp>
    </p:spTree>
    <p:extLst>
      <p:ext uri="{BB962C8B-B14F-4D97-AF65-F5344CB8AC3E}">
        <p14:creationId xmlns:p14="http://schemas.microsoft.com/office/powerpoint/2010/main" val="724680455"/>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9213" y="903539"/>
            <a:ext cx="6116779" cy="5071701"/>
          </a:xfrm>
          <a:prstGeom prst="roundRect">
            <a:avLst>
              <a:gd name="adj" fmla="val 4167"/>
            </a:avLst>
          </a:prstGeom>
          <a:solidFill>
            <a:srgbClr val="FFFFFF"/>
          </a:solidFill>
          <a:ln w="101600" cap="sq">
            <a:solidFill>
              <a:srgbClr val="FFFF66"/>
            </a:solidFill>
            <a:miter lim="800000"/>
          </a:ln>
          <a:effectLst>
            <a:reflection blurRad="12700" stA="33000" endPos="28000" dist="5000" dir="5400000" sy="-100000" algn="bl" rotWithShape="0"/>
          </a:effectLst>
        </p:spPr>
      </p:pic>
      <p:sp>
        <p:nvSpPr>
          <p:cNvPr id="3" name="TextBox 2"/>
          <p:cNvSpPr txBox="1"/>
          <p:nvPr/>
        </p:nvSpPr>
        <p:spPr>
          <a:xfrm>
            <a:off x="5715000" y="533400"/>
            <a:ext cx="3124200" cy="830997"/>
          </a:xfrm>
          <a:prstGeom prst="rect">
            <a:avLst/>
          </a:prstGeom>
          <a:noFill/>
        </p:spPr>
        <p:txBody>
          <a:bodyPr wrap="square" rtlCol="0">
            <a:spAutoFit/>
          </a:bodyPr>
          <a:lstStyle/>
          <a:p>
            <a:pPr algn="ctr"/>
            <a:r>
              <a:rPr lang="en-US" sz="1600" b="1" dirty="0" smtClean="0">
                <a:solidFill>
                  <a:srgbClr val="002060"/>
                </a:solidFill>
                <a:latin typeface="Segoe Print" pitchFamily="2" charset="0"/>
              </a:rPr>
              <a:t>In 2012 THP expanded </a:t>
            </a:r>
            <a:br>
              <a:rPr lang="en-US" sz="1600" b="1" dirty="0" smtClean="0">
                <a:solidFill>
                  <a:srgbClr val="002060"/>
                </a:solidFill>
                <a:latin typeface="Segoe Print" pitchFamily="2" charset="0"/>
              </a:rPr>
            </a:br>
            <a:r>
              <a:rPr lang="en-US" sz="1600" b="1" dirty="0" smtClean="0">
                <a:solidFill>
                  <a:srgbClr val="002060"/>
                </a:solidFill>
                <a:latin typeface="Segoe Print" pitchFamily="2" charset="0"/>
              </a:rPr>
              <a:t>by acquiring a property that will house six families.</a:t>
            </a:r>
            <a:endParaRPr lang="en-US" sz="1600" b="1" dirty="0">
              <a:solidFill>
                <a:srgbClr val="002060"/>
              </a:solidFill>
              <a:latin typeface="Segoe Print" pitchFamily="2"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229350" y="1695450"/>
            <a:ext cx="1752600" cy="1714500"/>
          </a:xfrm>
          <a:prstGeom prst="roundRect">
            <a:avLst>
              <a:gd name="adj" fmla="val 16667"/>
            </a:avLst>
          </a:prstGeom>
          <a:ln w="101600">
            <a:solidFill>
              <a:srgbClr val="FFFF66"/>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174509" y="4064000"/>
            <a:ext cx="2032000" cy="1524000"/>
          </a:xfrm>
          <a:prstGeom prst="roundRect">
            <a:avLst>
              <a:gd name="adj" fmla="val 16667"/>
            </a:avLst>
          </a:prstGeom>
          <a:ln w="101600">
            <a:solidFill>
              <a:srgbClr val="FFFF66"/>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828784515"/>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p:cNvSpPr txBox="1"/>
          <p:nvPr/>
        </p:nvSpPr>
        <p:spPr>
          <a:xfrm>
            <a:off x="838200" y="1143000"/>
            <a:ext cx="2971800" cy="369332"/>
          </a:xfrm>
          <a:prstGeom prst="rect">
            <a:avLst/>
          </a:prstGeom>
          <a:noFill/>
        </p:spPr>
        <p:txBody>
          <a:bodyPr wrap="square" rtlCol="0">
            <a:spAutoFit/>
          </a:bodyPr>
          <a:lstStyle/>
          <a:p>
            <a:r>
              <a:rPr lang="en-US" b="1" dirty="0" smtClean="0">
                <a:solidFill>
                  <a:srgbClr val="002060"/>
                </a:solidFill>
                <a:latin typeface="Segoe Print" pitchFamily="2" charset="0"/>
              </a:rPr>
              <a:t>Partner Quote</a:t>
            </a:r>
            <a:endParaRPr lang="en-US" b="1" dirty="0">
              <a:solidFill>
                <a:srgbClr val="002060"/>
              </a:solidFill>
              <a:latin typeface="Segoe Print" pitchFamily="2" charset="0"/>
            </a:endParaRPr>
          </a:p>
        </p:txBody>
      </p:sp>
    </p:spTree>
    <p:extLst>
      <p:ext uri="{BB962C8B-B14F-4D97-AF65-F5344CB8AC3E}">
        <p14:creationId xmlns:p14="http://schemas.microsoft.com/office/powerpoint/2010/main" val="245116041"/>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242" name="Picture 2" descr="C:\Users\sedwards\Desktop\AMC_D2M-12_GoodLife_Emb_Label-Doily_7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0500"/>
            <a:ext cx="82296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104900" y="1524000"/>
            <a:ext cx="6781800" cy="1200329"/>
          </a:xfrm>
          <a:prstGeom prst="rect">
            <a:avLst/>
          </a:prstGeom>
          <a:noFill/>
        </p:spPr>
        <p:txBody>
          <a:bodyPr wrap="square" rtlCol="0">
            <a:spAutoFit/>
          </a:bodyPr>
          <a:lstStyle/>
          <a:p>
            <a:pPr algn="ctr"/>
            <a:r>
              <a:rPr lang="en-US" sz="2400" b="1" dirty="0">
                <a:solidFill>
                  <a:srgbClr val="002060"/>
                </a:solidFill>
                <a:latin typeface="Segoe Print" pitchFamily="2" charset="0"/>
              </a:rPr>
              <a:t>84% of Transitional Housing clients </a:t>
            </a:r>
            <a:r>
              <a:rPr lang="en-US" sz="2400" b="1" dirty="0" smtClean="0">
                <a:solidFill>
                  <a:srgbClr val="002060"/>
                </a:solidFill>
                <a:latin typeface="Segoe Print" pitchFamily="2" charset="0"/>
              </a:rPr>
              <a:t/>
            </a:r>
            <a:br>
              <a:rPr lang="en-US" sz="2400" b="1" dirty="0" smtClean="0">
                <a:solidFill>
                  <a:srgbClr val="002060"/>
                </a:solidFill>
                <a:latin typeface="Segoe Print" pitchFamily="2" charset="0"/>
              </a:rPr>
            </a:br>
            <a:r>
              <a:rPr lang="en-US" sz="2400" b="1" dirty="0" smtClean="0">
                <a:solidFill>
                  <a:srgbClr val="002060"/>
                </a:solidFill>
                <a:latin typeface="Segoe Print" pitchFamily="2" charset="0"/>
              </a:rPr>
              <a:t>say </a:t>
            </a:r>
            <a:r>
              <a:rPr lang="en-US" sz="2400" b="1" dirty="0">
                <a:solidFill>
                  <a:srgbClr val="002060"/>
                </a:solidFill>
                <a:latin typeface="Segoe Print" pitchFamily="2" charset="0"/>
              </a:rPr>
              <a:t>the program has helped them </a:t>
            </a:r>
            <a:r>
              <a:rPr lang="en-US" sz="2400" b="1" dirty="0" smtClean="0">
                <a:solidFill>
                  <a:srgbClr val="002060"/>
                </a:solidFill>
                <a:latin typeface="Segoe Print" pitchFamily="2" charset="0"/>
              </a:rPr>
              <a:t/>
            </a:r>
            <a:br>
              <a:rPr lang="en-US" sz="2400" b="1" dirty="0" smtClean="0">
                <a:solidFill>
                  <a:srgbClr val="002060"/>
                </a:solidFill>
                <a:latin typeface="Segoe Print" pitchFamily="2" charset="0"/>
              </a:rPr>
            </a:br>
            <a:r>
              <a:rPr lang="en-US" sz="2400" b="1" dirty="0" smtClean="0">
                <a:solidFill>
                  <a:srgbClr val="002060"/>
                </a:solidFill>
                <a:latin typeface="Segoe Print" pitchFamily="2" charset="0"/>
              </a:rPr>
              <a:t>learn </a:t>
            </a:r>
            <a:r>
              <a:rPr lang="en-US" sz="2400" b="1" dirty="0">
                <a:solidFill>
                  <a:srgbClr val="002060"/>
                </a:solidFill>
                <a:latin typeface="Segoe Print" pitchFamily="2" charset="0"/>
              </a:rPr>
              <a:t>how to access community </a:t>
            </a:r>
            <a:r>
              <a:rPr lang="en-US" sz="2400" b="1" dirty="0" smtClean="0">
                <a:solidFill>
                  <a:srgbClr val="002060"/>
                </a:solidFill>
                <a:latin typeface="Segoe Print" pitchFamily="2" charset="0"/>
              </a:rPr>
              <a:t>resources</a:t>
            </a:r>
            <a:r>
              <a:rPr lang="en-US" sz="2400" b="1" dirty="0">
                <a:solidFill>
                  <a:srgbClr val="002060"/>
                </a:solidFill>
                <a:latin typeface="Segoe Print" pitchFamily="2" charset="0"/>
              </a:rPr>
              <a:t>.</a:t>
            </a:r>
            <a:endParaRPr lang="en-US" sz="2400" b="1" dirty="0">
              <a:solidFill>
                <a:srgbClr val="002060"/>
              </a:solidFill>
              <a:latin typeface="Segoe Print" pitchFamily="2" charset="0"/>
            </a:endParaRPr>
          </a:p>
        </p:txBody>
      </p:sp>
      <p:sp>
        <p:nvSpPr>
          <p:cNvPr id="6" name="TextBox 5"/>
          <p:cNvSpPr txBox="1"/>
          <p:nvPr/>
        </p:nvSpPr>
        <p:spPr>
          <a:xfrm>
            <a:off x="1371600" y="3244574"/>
            <a:ext cx="6324600" cy="1569660"/>
          </a:xfrm>
          <a:prstGeom prst="rect">
            <a:avLst/>
          </a:prstGeom>
          <a:noFill/>
        </p:spPr>
        <p:txBody>
          <a:bodyPr wrap="square" rtlCol="0">
            <a:spAutoFit/>
          </a:bodyPr>
          <a:lstStyle/>
          <a:p>
            <a:pPr algn="ctr"/>
            <a:r>
              <a:rPr lang="en-US" sz="2400" b="1" dirty="0">
                <a:solidFill>
                  <a:srgbClr val="002060"/>
                </a:solidFill>
                <a:latin typeface="Segoe Print" pitchFamily="2" charset="0"/>
              </a:rPr>
              <a:t>83% of Transitional Housing clients say the program has given them a better understanding of the cycle of domestic violence and its effects on their life.</a:t>
            </a:r>
            <a:endParaRPr lang="en-US" sz="2400" b="1" dirty="0">
              <a:solidFill>
                <a:srgbClr val="002060"/>
              </a:solidFill>
              <a:latin typeface="Segoe Print" pitchFamily="2" charset="0"/>
            </a:endParaRPr>
          </a:p>
        </p:txBody>
      </p:sp>
    </p:spTree>
    <p:extLst>
      <p:ext uri="{BB962C8B-B14F-4D97-AF65-F5344CB8AC3E}">
        <p14:creationId xmlns:p14="http://schemas.microsoft.com/office/powerpoint/2010/main" val="3487542341"/>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098" name="Picture 2" descr="C:\Users\sedwards\Desktop\20120917_13152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1143000"/>
            <a:ext cx="6400799" cy="4800600"/>
          </a:xfrm>
          <a:prstGeom prst="roundRect">
            <a:avLst>
              <a:gd name="adj" fmla="val 16667"/>
            </a:avLst>
          </a:prstGeom>
          <a:ln w="101600">
            <a:solidFill>
              <a:srgbClr val="FFFF66"/>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099" name="Picture 3" descr="C:\Users\sedwards\Desktop\AMC_D2M-12_GoodLife_Emb_Label-Doily_7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9076" y="4800600"/>
            <a:ext cx="2948710" cy="1714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40431" y="5226963"/>
            <a:ext cx="2286000" cy="861774"/>
          </a:xfrm>
          <a:prstGeom prst="rect">
            <a:avLst/>
          </a:prstGeom>
          <a:noFill/>
        </p:spPr>
        <p:txBody>
          <a:bodyPr wrap="square" rtlCol="0">
            <a:spAutoFit/>
          </a:bodyPr>
          <a:lstStyle/>
          <a:p>
            <a:pPr algn="ctr"/>
            <a:r>
              <a:rPr lang="en-US" sz="2500" dirty="0" smtClean="0">
                <a:solidFill>
                  <a:srgbClr val="002060"/>
                </a:solidFill>
                <a:latin typeface="Colleged" pitchFamily="66" charset="0"/>
              </a:rPr>
              <a:t>On </a:t>
            </a:r>
            <a:br>
              <a:rPr lang="en-US" sz="2500" dirty="0" smtClean="0">
                <a:solidFill>
                  <a:srgbClr val="002060"/>
                </a:solidFill>
                <a:latin typeface="Colleged" pitchFamily="66" charset="0"/>
              </a:rPr>
            </a:br>
            <a:r>
              <a:rPr lang="en-US" sz="2500" dirty="0" smtClean="0">
                <a:solidFill>
                  <a:srgbClr val="002060"/>
                </a:solidFill>
                <a:latin typeface="Colleged" pitchFamily="66" charset="0"/>
              </a:rPr>
              <a:t>her Way</a:t>
            </a:r>
            <a:endParaRPr lang="en-US" sz="2500" dirty="0">
              <a:solidFill>
                <a:srgbClr val="002060"/>
              </a:solidFill>
              <a:latin typeface="Colleged" pitchFamily="66" charset="0"/>
            </a:endParaRPr>
          </a:p>
        </p:txBody>
      </p:sp>
    </p:spTree>
    <p:extLst>
      <p:ext uri="{BB962C8B-B14F-4D97-AF65-F5344CB8AC3E}">
        <p14:creationId xmlns:p14="http://schemas.microsoft.com/office/powerpoint/2010/main" val="2255889249"/>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p:cNvSpPr txBox="1"/>
          <p:nvPr/>
        </p:nvSpPr>
        <p:spPr>
          <a:xfrm>
            <a:off x="1295400" y="1219200"/>
            <a:ext cx="1880643" cy="646331"/>
          </a:xfrm>
          <a:prstGeom prst="rect">
            <a:avLst/>
          </a:prstGeom>
          <a:noFill/>
        </p:spPr>
        <p:txBody>
          <a:bodyPr wrap="none" rtlCol="0">
            <a:spAutoFit/>
          </a:bodyPr>
          <a:lstStyle/>
          <a:p>
            <a:r>
              <a:rPr lang="en-US" b="1" dirty="0" smtClean="0">
                <a:solidFill>
                  <a:srgbClr val="002060"/>
                </a:solidFill>
                <a:latin typeface="Segoe Print" pitchFamily="2" charset="0"/>
              </a:rPr>
              <a:t>Partner Quote</a:t>
            </a:r>
          </a:p>
          <a:p>
            <a:endParaRPr lang="en-US" b="1" dirty="0">
              <a:solidFill>
                <a:srgbClr val="002060"/>
              </a:solidFill>
              <a:latin typeface="Segoe Print" pitchFamily="2" charset="0"/>
            </a:endParaRPr>
          </a:p>
        </p:txBody>
      </p:sp>
    </p:spTree>
    <p:extLst>
      <p:ext uri="{BB962C8B-B14F-4D97-AF65-F5344CB8AC3E}">
        <p14:creationId xmlns:p14="http://schemas.microsoft.com/office/powerpoint/2010/main" val="2953638486"/>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p:nvPr/>
        </p:nvPicPr>
        <p:blipFill>
          <a:blip r:embed="rId3">
            <a:extLst>
              <a:ext uri="{28A0092B-C50C-407E-A947-70E740481C1C}">
                <a14:useLocalDpi xmlns:a14="http://schemas.microsoft.com/office/drawing/2010/main" val="0"/>
              </a:ext>
            </a:extLst>
          </a:blip>
          <a:srcRect/>
          <a:stretch>
            <a:fillRect/>
          </a:stretch>
        </p:blipFill>
        <p:spPr bwMode="auto">
          <a:xfrm>
            <a:off x="2178572" y="685800"/>
            <a:ext cx="4755628" cy="3657600"/>
          </a:xfrm>
          <a:prstGeom prst="roundRect">
            <a:avLst>
              <a:gd name="adj" fmla="val 16667"/>
            </a:avLst>
          </a:prstGeom>
          <a:ln w="101600">
            <a:solidFill>
              <a:srgbClr val="FFFF66"/>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Box 4"/>
          <p:cNvSpPr txBox="1"/>
          <p:nvPr/>
        </p:nvSpPr>
        <p:spPr>
          <a:xfrm>
            <a:off x="609600" y="5029200"/>
            <a:ext cx="8229600" cy="369332"/>
          </a:xfrm>
          <a:prstGeom prst="rect">
            <a:avLst/>
          </a:prstGeom>
          <a:noFill/>
        </p:spPr>
        <p:txBody>
          <a:bodyPr wrap="square" rtlCol="0">
            <a:spAutoFit/>
          </a:bodyPr>
          <a:lstStyle/>
          <a:p>
            <a:endParaRPr lang="en-US"/>
          </a:p>
        </p:txBody>
      </p:sp>
      <p:sp>
        <p:nvSpPr>
          <p:cNvPr id="4" name="TextBox 3"/>
          <p:cNvSpPr txBox="1"/>
          <p:nvPr/>
        </p:nvSpPr>
        <p:spPr>
          <a:xfrm>
            <a:off x="1143000" y="4800600"/>
            <a:ext cx="6858000" cy="1015663"/>
          </a:xfrm>
          <a:prstGeom prst="rect">
            <a:avLst/>
          </a:prstGeom>
          <a:noFill/>
        </p:spPr>
        <p:txBody>
          <a:bodyPr wrap="square" rtlCol="0">
            <a:spAutoFit/>
          </a:bodyPr>
          <a:lstStyle/>
          <a:p>
            <a:pPr algn="ctr"/>
            <a:r>
              <a:rPr lang="en-US" sz="3000" dirty="0" smtClean="0">
                <a:solidFill>
                  <a:srgbClr val="002060"/>
                </a:solidFill>
                <a:latin typeface="Colleged" pitchFamily="66" charset="0"/>
              </a:rPr>
              <a:t>A brighter tomorrow for your children</a:t>
            </a:r>
            <a:endParaRPr lang="en-US" sz="3000" dirty="0">
              <a:solidFill>
                <a:srgbClr val="002060"/>
              </a:solidFill>
              <a:latin typeface="Colleged" pitchFamily="66" charset="0"/>
            </a:endParaRPr>
          </a:p>
        </p:txBody>
      </p:sp>
      <p:pic>
        <p:nvPicPr>
          <p:cNvPr id="8" name="Picture 2" descr="C:\Users\sedwards\Desktop\yellow.png"/>
          <p:cNvPicPr>
            <a:picLocks noChangeAspect="1" noChangeArrowheads="1"/>
          </p:cNvPicPr>
          <p:nvPr/>
        </p:nvPicPr>
        <p:blipFill rotWithShape="1">
          <a:blip r:embed="rId4">
            <a:extLst>
              <a:ext uri="{28A0092B-C50C-407E-A947-70E740481C1C}">
                <a14:useLocalDpi xmlns:a14="http://schemas.microsoft.com/office/drawing/2010/main" val="0"/>
              </a:ext>
            </a:extLst>
          </a:blip>
          <a:srcRect l="24176" t="1950"/>
          <a:stretch/>
        </p:blipFill>
        <p:spPr bwMode="auto">
          <a:xfrm>
            <a:off x="0" y="5816263"/>
            <a:ext cx="3216304" cy="10566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sedwards\Desktop\yellow.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8977" y="5816263"/>
            <a:ext cx="4241801" cy="107764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sedwards\Desktop\yellow.png"/>
          <p:cNvPicPr>
            <a:picLocks noChangeAspect="1" noChangeArrowheads="1"/>
          </p:cNvPicPr>
          <p:nvPr/>
        </p:nvPicPr>
        <p:blipFill rotWithShape="1">
          <a:blip r:embed="rId4">
            <a:extLst>
              <a:ext uri="{28A0092B-C50C-407E-A947-70E740481C1C}">
                <a14:useLocalDpi xmlns:a14="http://schemas.microsoft.com/office/drawing/2010/main" val="0"/>
              </a:ext>
            </a:extLst>
          </a:blip>
          <a:srcRect r="33567"/>
          <a:stretch/>
        </p:blipFill>
        <p:spPr bwMode="auto">
          <a:xfrm>
            <a:off x="6326073" y="5816263"/>
            <a:ext cx="2817928" cy="1077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751340"/>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p:cNvSpPr txBox="1"/>
          <p:nvPr/>
        </p:nvSpPr>
        <p:spPr>
          <a:xfrm>
            <a:off x="990600" y="1143000"/>
            <a:ext cx="2971800" cy="369332"/>
          </a:xfrm>
          <a:prstGeom prst="rect">
            <a:avLst/>
          </a:prstGeom>
          <a:noFill/>
        </p:spPr>
        <p:txBody>
          <a:bodyPr wrap="square" rtlCol="0">
            <a:spAutoFit/>
          </a:bodyPr>
          <a:lstStyle/>
          <a:p>
            <a:r>
              <a:rPr lang="en-US" b="1" dirty="0" smtClean="0">
                <a:solidFill>
                  <a:srgbClr val="002060"/>
                </a:solidFill>
                <a:latin typeface="Segoe Print" pitchFamily="2" charset="0"/>
              </a:rPr>
              <a:t>Partner Quote</a:t>
            </a:r>
            <a:endParaRPr lang="en-US" b="1" dirty="0">
              <a:solidFill>
                <a:srgbClr val="002060"/>
              </a:solidFill>
              <a:latin typeface="Segoe Print" pitchFamily="2" charset="0"/>
            </a:endParaRPr>
          </a:p>
        </p:txBody>
      </p:sp>
    </p:spTree>
    <p:extLst>
      <p:ext uri="{BB962C8B-B14F-4D97-AF65-F5344CB8AC3E}">
        <p14:creationId xmlns:p14="http://schemas.microsoft.com/office/powerpoint/2010/main" val="3493670261"/>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Picture 1"/>
          <p:cNvPicPr/>
          <p:nvPr/>
        </p:nvPicPr>
        <p:blipFill>
          <a:blip r:embed="rId3"/>
          <a:stretch>
            <a:fillRect/>
          </a:stretch>
        </p:blipFill>
        <p:spPr>
          <a:xfrm>
            <a:off x="990600" y="5167189"/>
            <a:ext cx="2381250" cy="1400175"/>
          </a:xfrm>
          <a:prstGeom prst="rect">
            <a:avLst/>
          </a:prstGeom>
        </p:spPr>
      </p:pic>
      <p:pic>
        <p:nvPicPr>
          <p:cNvPr id="3" name="Picture 2"/>
          <p:cNvPicPr/>
          <p:nvPr/>
        </p:nvPicPr>
        <p:blipFill>
          <a:blip r:embed="rId4"/>
          <a:stretch>
            <a:fillRect/>
          </a:stretch>
        </p:blipFill>
        <p:spPr>
          <a:xfrm>
            <a:off x="3751146" y="2114808"/>
            <a:ext cx="1219201" cy="1219200"/>
          </a:xfrm>
          <a:prstGeom prst="rect">
            <a:avLst/>
          </a:prstGeom>
        </p:spPr>
      </p:pic>
      <p:pic>
        <p:nvPicPr>
          <p:cNvPr id="4" name="Picture 3"/>
          <p:cNvPicPr/>
          <p:nvPr/>
        </p:nvPicPr>
        <p:blipFill>
          <a:blip r:embed="rId5"/>
          <a:stretch>
            <a:fillRect/>
          </a:stretch>
        </p:blipFill>
        <p:spPr>
          <a:xfrm>
            <a:off x="5410200" y="2114808"/>
            <a:ext cx="1704975" cy="1228725"/>
          </a:xfrm>
          <a:prstGeom prst="rect">
            <a:avLst/>
          </a:prstGeom>
        </p:spPr>
      </p:pic>
      <p:pic>
        <p:nvPicPr>
          <p:cNvPr id="5" name="Picture 4" descr="https://si0.twimg.com/profile_images/1400193430/ywca_logo_for_twitter.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58990" y="2076708"/>
            <a:ext cx="1357314" cy="1257300"/>
          </a:xfrm>
          <a:prstGeom prst="rect">
            <a:avLst/>
          </a:prstGeom>
          <a:noFill/>
          <a:ln>
            <a:noFill/>
          </a:ln>
        </p:spPr>
      </p:pic>
      <p:pic>
        <p:nvPicPr>
          <p:cNvPr id="6" name="Picture 5" descr="KPD"/>
          <p:cNvPicPr/>
          <p:nvPr/>
        </p:nvPicPr>
        <p:blipFill>
          <a:blip r:embed="rId7">
            <a:extLst>
              <a:ext uri="{28A0092B-C50C-407E-A947-70E740481C1C}">
                <a14:useLocalDpi xmlns:a14="http://schemas.microsoft.com/office/drawing/2010/main" val="0"/>
              </a:ext>
            </a:extLst>
          </a:blip>
          <a:srcRect/>
          <a:stretch>
            <a:fillRect/>
          </a:stretch>
        </p:blipFill>
        <p:spPr bwMode="auto">
          <a:xfrm>
            <a:off x="4011104" y="3675825"/>
            <a:ext cx="1295400" cy="1447800"/>
          </a:xfrm>
          <a:prstGeom prst="rect">
            <a:avLst/>
          </a:prstGeom>
          <a:noFill/>
          <a:ln>
            <a:noFill/>
          </a:ln>
        </p:spPr>
      </p:pic>
      <p:pic>
        <p:nvPicPr>
          <p:cNvPr id="7" name="Picture 4" descr="KCDC 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1400" y="5367646"/>
            <a:ext cx="2147022" cy="99925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ttp://www.guidestar.org/ViewEdoc.aspx?eDocId=1180378&amp;approved=True"/>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55349" y="3849277"/>
            <a:ext cx="2590800" cy="697548"/>
          </a:xfrm>
          <a:prstGeom prst="rect">
            <a:avLst/>
          </a:prstGeom>
          <a:noFill/>
          <a:ln>
            <a:noFill/>
          </a:ln>
        </p:spPr>
      </p:pic>
      <p:pic>
        <p:nvPicPr>
          <p:cNvPr id="9" name="Picture 8"/>
          <p:cNvPicPr/>
          <p:nvPr/>
        </p:nvPicPr>
        <p:blipFill>
          <a:blip r:embed="rId10"/>
          <a:stretch>
            <a:fillRect/>
          </a:stretch>
        </p:blipFill>
        <p:spPr>
          <a:xfrm>
            <a:off x="6096000" y="5167189"/>
            <a:ext cx="1714500" cy="1219445"/>
          </a:xfrm>
          <a:prstGeom prst="rect">
            <a:avLst/>
          </a:prstGeom>
        </p:spPr>
      </p:pic>
      <p:pic>
        <p:nvPicPr>
          <p:cNvPr id="10" name="Picture 9"/>
          <p:cNvPicPr/>
          <p:nvPr/>
        </p:nvPicPr>
        <p:blipFill>
          <a:blip r:embed="rId11"/>
          <a:stretch>
            <a:fillRect/>
          </a:stretch>
        </p:blipFill>
        <p:spPr>
          <a:xfrm>
            <a:off x="5779536" y="3795439"/>
            <a:ext cx="1724025" cy="1042988"/>
          </a:xfrm>
          <a:prstGeom prst="rect">
            <a:avLst/>
          </a:prstGeom>
        </p:spPr>
      </p:pic>
      <p:sp>
        <p:nvSpPr>
          <p:cNvPr id="11" name="TextBox 10"/>
          <p:cNvSpPr txBox="1"/>
          <p:nvPr/>
        </p:nvSpPr>
        <p:spPr>
          <a:xfrm>
            <a:off x="649574" y="372568"/>
            <a:ext cx="8293100" cy="1323439"/>
          </a:xfrm>
          <a:prstGeom prst="rect">
            <a:avLst/>
          </a:prstGeom>
          <a:noFill/>
        </p:spPr>
        <p:txBody>
          <a:bodyPr wrap="square" rtlCol="0">
            <a:spAutoFit/>
          </a:bodyPr>
          <a:lstStyle/>
          <a:p>
            <a:pPr algn="ctr"/>
            <a:r>
              <a:rPr lang="en-US" sz="4000" b="1" dirty="0" smtClean="0">
                <a:solidFill>
                  <a:srgbClr val="002060"/>
                </a:solidFill>
                <a:latin typeface="Segoe Print" pitchFamily="2" charset="0"/>
              </a:rPr>
              <a:t>Thanks to our community partners and supporters</a:t>
            </a:r>
            <a:r>
              <a:rPr lang="en-US" sz="3000" b="1" dirty="0" smtClean="0">
                <a:solidFill>
                  <a:srgbClr val="002060"/>
                </a:solidFill>
                <a:latin typeface="Segoe Print" pitchFamily="2" charset="0"/>
              </a:rPr>
              <a:t>!</a:t>
            </a:r>
            <a:endParaRPr lang="en-US" sz="3000" b="1" dirty="0">
              <a:solidFill>
                <a:srgbClr val="002060"/>
              </a:solidFill>
              <a:latin typeface="Segoe Print" pitchFamily="2" charset="0"/>
            </a:endParaRPr>
          </a:p>
        </p:txBody>
      </p:sp>
    </p:spTree>
    <p:extLst>
      <p:ext uri="{BB962C8B-B14F-4D97-AF65-F5344CB8AC3E}">
        <p14:creationId xmlns:p14="http://schemas.microsoft.com/office/powerpoint/2010/main" val="4107752661"/>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p:cNvSpPr txBox="1"/>
          <p:nvPr/>
        </p:nvSpPr>
        <p:spPr>
          <a:xfrm>
            <a:off x="372172" y="5257800"/>
            <a:ext cx="8610600" cy="1815882"/>
          </a:xfrm>
          <a:prstGeom prst="rect">
            <a:avLst/>
          </a:prstGeom>
          <a:noFill/>
        </p:spPr>
        <p:txBody>
          <a:bodyPr wrap="square" rtlCol="0">
            <a:spAutoFit/>
          </a:bodyPr>
          <a:lstStyle/>
          <a:p>
            <a:pPr algn="ctr"/>
            <a:endParaRPr lang="en-US" sz="2800" b="1" dirty="0" smtClean="0">
              <a:solidFill>
                <a:srgbClr val="002060"/>
              </a:solidFill>
              <a:latin typeface="Segoe Print" pitchFamily="2" charset="0"/>
            </a:endParaRPr>
          </a:p>
          <a:p>
            <a:pPr algn="ctr"/>
            <a:r>
              <a:rPr lang="en-US" sz="2800" b="1" dirty="0" smtClean="0">
                <a:solidFill>
                  <a:srgbClr val="002060"/>
                </a:solidFill>
                <a:latin typeface="Segoe Print" pitchFamily="2" charset="0"/>
              </a:rPr>
              <a:t>-Child &amp; Family’s Transitional </a:t>
            </a:r>
            <a:r>
              <a:rPr lang="en-US" sz="2800" b="1" dirty="0" smtClean="0">
                <a:solidFill>
                  <a:srgbClr val="002060"/>
                </a:solidFill>
                <a:latin typeface="Segoe Print" pitchFamily="2" charset="0"/>
              </a:rPr>
              <a:t/>
            </a:r>
            <a:br>
              <a:rPr lang="en-US" sz="2800" b="1" dirty="0" smtClean="0">
                <a:solidFill>
                  <a:srgbClr val="002060"/>
                </a:solidFill>
                <a:latin typeface="Segoe Print" pitchFamily="2" charset="0"/>
              </a:rPr>
            </a:br>
            <a:r>
              <a:rPr lang="en-US" sz="2800" b="1" dirty="0" smtClean="0">
                <a:solidFill>
                  <a:srgbClr val="002060"/>
                </a:solidFill>
                <a:latin typeface="Segoe Print" pitchFamily="2" charset="0"/>
              </a:rPr>
              <a:t>Housing a</a:t>
            </a:r>
            <a:r>
              <a:rPr lang="en-US" sz="2800" b="1" dirty="0" smtClean="0">
                <a:solidFill>
                  <a:srgbClr val="002060"/>
                </a:solidFill>
                <a:latin typeface="Segoe Print" pitchFamily="2" charset="0"/>
              </a:rPr>
              <a:t>nd Family Crisis Center staff</a:t>
            </a:r>
            <a:endParaRPr lang="en-US" sz="2800" b="1" dirty="0" smtClean="0">
              <a:solidFill>
                <a:srgbClr val="002060"/>
              </a:solidFill>
              <a:latin typeface="Segoe Print" pitchFamily="2" charset="0"/>
            </a:endParaRPr>
          </a:p>
          <a:p>
            <a:pPr algn="ctr"/>
            <a:endParaRPr lang="en-US" sz="2800" b="1" dirty="0">
              <a:latin typeface="Segoe Print" pitchFamily="2" charset="0"/>
            </a:endParaRPr>
          </a:p>
        </p:txBody>
      </p:sp>
      <p:sp>
        <p:nvSpPr>
          <p:cNvPr id="3" name="TextBox 2"/>
          <p:cNvSpPr txBox="1"/>
          <p:nvPr/>
        </p:nvSpPr>
        <p:spPr>
          <a:xfrm>
            <a:off x="381000" y="533400"/>
            <a:ext cx="8610600" cy="1169551"/>
          </a:xfrm>
          <a:prstGeom prst="rect">
            <a:avLst/>
          </a:prstGeom>
          <a:noFill/>
        </p:spPr>
        <p:txBody>
          <a:bodyPr wrap="square" rtlCol="0">
            <a:spAutoFit/>
          </a:bodyPr>
          <a:lstStyle/>
          <a:p>
            <a:r>
              <a:rPr lang="en-US" sz="3500" dirty="0">
                <a:solidFill>
                  <a:srgbClr val="002060"/>
                </a:solidFill>
                <a:latin typeface="Colleged" pitchFamily="66" charset="0"/>
              </a:rPr>
              <a:t>Wishing </a:t>
            </a:r>
            <a:r>
              <a:rPr lang="en-US" sz="3500" dirty="0" smtClean="0">
                <a:solidFill>
                  <a:srgbClr val="002060"/>
                </a:solidFill>
                <a:latin typeface="Colleged" pitchFamily="66" charset="0"/>
              </a:rPr>
              <a:t>the </a:t>
            </a:r>
            <a:r>
              <a:rPr lang="en-US" sz="3500" dirty="0">
                <a:solidFill>
                  <a:srgbClr val="002060"/>
                </a:solidFill>
                <a:latin typeface="Colleged" pitchFamily="66" charset="0"/>
              </a:rPr>
              <a:t>best to each of you and your </a:t>
            </a:r>
            <a:r>
              <a:rPr lang="en-US" sz="3500" dirty="0" smtClean="0">
                <a:solidFill>
                  <a:srgbClr val="002060"/>
                </a:solidFill>
                <a:latin typeface="Colleged" pitchFamily="66" charset="0"/>
              </a:rPr>
              <a:t>families!</a:t>
            </a:r>
            <a:endParaRPr lang="en-US" sz="3500" dirty="0">
              <a:latin typeface="Colleged" pitchFamily="66" charset="0"/>
            </a:endParaRPr>
          </a:p>
        </p:txBody>
      </p:sp>
      <p:pic>
        <p:nvPicPr>
          <p:cNvPr id="7" name="Picture 2" descr="C:\Users\sedwards\Desktop\AMC_D2M-12_GoodLife_Emb_Tape72.png"/>
          <p:cNvPicPr>
            <a:picLocks noChangeAspect="1" noChangeArrowheads="1"/>
          </p:cNvPicPr>
          <p:nvPr/>
        </p:nvPicPr>
        <p:blipFill rotWithShape="1">
          <a:blip r:embed="rId3">
            <a:extLst>
              <a:ext uri="{28A0092B-C50C-407E-A947-70E740481C1C}">
                <a14:useLocalDpi xmlns:a14="http://schemas.microsoft.com/office/drawing/2010/main" val="0"/>
              </a:ext>
            </a:extLst>
          </a:blip>
          <a:srcRect l="56187"/>
          <a:stretch/>
        </p:blipFill>
        <p:spPr bwMode="auto">
          <a:xfrm>
            <a:off x="0" y="3276600"/>
            <a:ext cx="1663700"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sedwards\Desktop\AMC_D2M-12_GoodLife_Emb_Tape72.png"/>
          <p:cNvPicPr>
            <a:picLocks noChangeAspect="1" noChangeArrowheads="1"/>
          </p:cNvPicPr>
          <p:nvPr/>
        </p:nvPicPr>
        <p:blipFill rotWithShape="1">
          <a:blip r:embed="rId3">
            <a:extLst>
              <a:ext uri="{28A0092B-C50C-407E-A947-70E740481C1C}">
                <a14:useLocalDpi xmlns:a14="http://schemas.microsoft.com/office/drawing/2010/main" val="0"/>
              </a:ext>
            </a:extLst>
          </a:blip>
          <a:srcRect r="57860"/>
          <a:stretch/>
        </p:blipFill>
        <p:spPr bwMode="auto">
          <a:xfrm>
            <a:off x="7543800" y="3276600"/>
            <a:ext cx="1600200" cy="8763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fbcdn-sphotos-c-a.akamaihd.net/hphotos-ak-prn1/3583_560086990698423_566258156_n.jpg"/>
          <p:cNvPicPr>
            <a:picLocks noChangeAspect="1" noChangeArrowheads="1"/>
          </p:cNvPicPr>
          <p:nvPr/>
        </p:nvPicPr>
        <p:blipFill rotWithShape="1">
          <a:blip r:embed="rId4">
            <a:extLst>
              <a:ext uri="{28A0092B-C50C-407E-A947-70E740481C1C}">
                <a14:useLocalDpi xmlns:a14="http://schemas.microsoft.com/office/drawing/2010/main" val="0"/>
              </a:ext>
            </a:extLst>
          </a:blip>
          <a:srcRect l="3805" t="27526"/>
          <a:stretch/>
        </p:blipFill>
        <p:spPr bwMode="auto">
          <a:xfrm>
            <a:off x="1524000" y="1905000"/>
            <a:ext cx="6306944" cy="3352800"/>
          </a:xfrm>
          <a:prstGeom prst="roundRect">
            <a:avLst>
              <a:gd name="adj" fmla="val 16667"/>
            </a:avLst>
          </a:prstGeom>
          <a:ln w="101600">
            <a:solidFill>
              <a:srgbClr val="FFFF66"/>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353454"/>
      </p:ext>
    </p:extLst>
  </p:cSld>
  <p:clrMapOvr>
    <a:masterClrMapping/>
  </p:clrMapOvr>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iming>
    <p:tnLst>
      <p:par>
        <p:cT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535</TotalTime>
  <Words>448</Words>
  <Application>Microsoft Office PowerPoint</Application>
  <PresentationFormat>On-screen Show (4:3)</PresentationFormat>
  <Paragraphs>37</Paragraphs>
  <Slides>20</Slides>
  <Notes>0</Notes>
  <HiddenSlides>0</HiddenSlides>
  <MMClips>1</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Child &amp; Family Tennessee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Kayla Moore</dc:creator>
  <cp:lastModifiedBy>Stephanie Edwards</cp:lastModifiedBy>
  <cp:revision>71</cp:revision>
  <dcterms:created xsi:type="dcterms:W3CDTF">2013-06-13T18:21:18Z</dcterms:created>
  <dcterms:modified xsi:type="dcterms:W3CDTF">2013-06-17T14:45:24Z</dcterms:modified>
</cp:coreProperties>
</file>